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Oswald Medium"/>
      <p:regular r:id="rId39"/>
      <p:bold r:id="rId40"/>
    </p:embeddedFont>
    <p:embeddedFont>
      <p:font typeface="Oswald Light"/>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3F9643-56C4-4FE0-B203-C5396F85C920}">
  <a:tblStyle styleId="{C53F9643-56C4-4FE0-B203-C5396F85C9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20" Type="http://schemas.openxmlformats.org/officeDocument/2006/relationships/slide" Target="slides/slide14.xml"/><Relationship Id="rId42" Type="http://schemas.openxmlformats.org/officeDocument/2006/relationships/font" Target="fonts/OswaldLight-bold.fntdata"/><Relationship Id="rId41" Type="http://schemas.openxmlformats.org/officeDocument/2006/relationships/font" Target="fonts/OswaldLight-regular.fntdata"/><Relationship Id="rId22" Type="http://schemas.openxmlformats.org/officeDocument/2006/relationships/slide" Target="slides/slide16.xml"/><Relationship Id="rId44" Type="http://schemas.openxmlformats.org/officeDocument/2006/relationships/font" Target="fonts/Oswald-bold.fntdata"/><Relationship Id="rId21" Type="http://schemas.openxmlformats.org/officeDocument/2006/relationships/slide" Target="slides/slide15.xml"/><Relationship Id="rId43"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Medium-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aa61939b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aa61939b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a7f2eb6b5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a7f2eb6b5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a7f2eb6b5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a7f2eb6b5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Noah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aa662fe3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aa662fe3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a:p>
            <a:pPr indent="0" lvl="0" marL="0" rtl="0" algn="l">
              <a:spcBef>
                <a:spcPts val="0"/>
              </a:spcBef>
              <a:spcAft>
                <a:spcPts val="0"/>
              </a:spcAft>
              <a:buNone/>
            </a:pPr>
            <a:r>
              <a:rPr lang="en"/>
              <a:t>Add for AFE has data sheet examples as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a7f2eb6b5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a7f2eb6b5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Jayden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aa662fe3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aa662fe3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b3bfd8fc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b3bfd8fc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aa61939b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aa61939b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Jayden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a7f2eb6b5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a7f2eb6b5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a7f2eb6b5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a7f2eb6b5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aa61939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aa61939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aa61939b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0aa61939b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b89398fd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b89398fd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b89398fd7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b89398fd7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af0b8672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af0b8672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0b89398fd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0b89398fd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0b89398fd7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0b89398fd7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af0b8672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0af0b8672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KIRK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b89398fd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b89398fd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b89398fd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b89398fd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af0b86723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0af0b86723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a7f2eb6b5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a7f2eb6b5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b89398fd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b89398fd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b89398fd7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0b89398fd7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af0b8672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af0b86723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JAYDEN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aa61939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aa61939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af0b8672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af0b8672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b3bfd8f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b3bfd8f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aa662fe3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aa662fe3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aa61939b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aa61939b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Jayden 3 minutes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(try not to read off </a:t>
            </a:r>
            <a:r>
              <a:rPr lang="en"/>
              <a:t>completely</a:t>
            </a:r>
            <a:r>
              <a:rPr lang="en"/>
              <a:t>, it’ll take too  long summarize it as much as possible)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aa61939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aa61939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1" name="Shape 51"/>
        <p:cNvGrpSpPr/>
        <p:nvPr/>
      </p:nvGrpSpPr>
      <p:grpSpPr>
        <a:xfrm>
          <a:off x="0" y="0"/>
          <a:ext cx="0" cy="0"/>
          <a:chOff x="0" y="0"/>
          <a:chExt cx="0" cy="0"/>
        </a:xfrm>
      </p:grpSpPr>
      <p:sp>
        <p:nvSpPr>
          <p:cNvPr id="52" name="Google Shape;52;p13"/>
          <p:cNvSpPr txBox="1"/>
          <p:nvPr>
            <p:ph type="title"/>
          </p:nvPr>
        </p:nvSpPr>
        <p:spPr>
          <a:xfrm>
            <a:off x="311700" y="64000"/>
            <a:ext cx="8520600" cy="572700"/>
          </a:xfrm>
          <a:prstGeom prst="rect">
            <a:avLst/>
          </a:prstGeom>
        </p:spPr>
        <p:txBody>
          <a:bodyPr anchorCtr="0" anchor="t"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p:nvPr>
            <p:ph idx="2" type="pic"/>
          </p:nvPr>
        </p:nvSpPr>
        <p:spPr>
          <a:xfrm>
            <a:off x="823675" y="728375"/>
            <a:ext cx="1340400" cy="1340400"/>
          </a:xfrm>
          <a:prstGeom prst="ellipse">
            <a:avLst/>
          </a:prstGeom>
          <a:noFill/>
          <a:ln>
            <a:noFill/>
          </a:ln>
        </p:spPr>
      </p:sp>
      <p:sp>
        <p:nvSpPr>
          <p:cNvPr id="55" name="Google Shape;55;p13"/>
          <p:cNvSpPr/>
          <p:nvPr>
            <p:ph idx="3" type="pic"/>
          </p:nvPr>
        </p:nvSpPr>
        <p:spPr>
          <a:xfrm>
            <a:off x="3901800" y="728375"/>
            <a:ext cx="1340400" cy="1340400"/>
          </a:xfrm>
          <a:prstGeom prst="ellipse">
            <a:avLst/>
          </a:prstGeom>
          <a:noFill/>
          <a:ln>
            <a:noFill/>
          </a:ln>
        </p:spPr>
      </p:sp>
      <p:sp>
        <p:nvSpPr>
          <p:cNvPr id="56" name="Google Shape;56;p13"/>
          <p:cNvSpPr/>
          <p:nvPr>
            <p:ph idx="4" type="pic"/>
          </p:nvPr>
        </p:nvSpPr>
        <p:spPr>
          <a:xfrm>
            <a:off x="6979925" y="728375"/>
            <a:ext cx="1340400" cy="1340400"/>
          </a:xfrm>
          <a:prstGeom prst="ellipse">
            <a:avLst/>
          </a:prstGeom>
          <a:noFill/>
          <a:ln>
            <a:noFill/>
          </a:ln>
        </p:spPr>
      </p:sp>
      <p:sp>
        <p:nvSpPr>
          <p:cNvPr id="57" name="Google Shape;57;p13"/>
          <p:cNvSpPr/>
          <p:nvPr>
            <p:ph idx="5" type="pic"/>
          </p:nvPr>
        </p:nvSpPr>
        <p:spPr>
          <a:xfrm>
            <a:off x="2362738" y="2709375"/>
            <a:ext cx="1340400" cy="1340400"/>
          </a:xfrm>
          <a:prstGeom prst="ellipse">
            <a:avLst/>
          </a:prstGeom>
          <a:noFill/>
          <a:ln>
            <a:noFill/>
          </a:ln>
        </p:spPr>
      </p:sp>
      <p:sp>
        <p:nvSpPr>
          <p:cNvPr id="58" name="Google Shape;58;p13"/>
          <p:cNvSpPr/>
          <p:nvPr>
            <p:ph idx="6" type="pic"/>
          </p:nvPr>
        </p:nvSpPr>
        <p:spPr>
          <a:xfrm>
            <a:off x="5440863" y="2709375"/>
            <a:ext cx="1340400" cy="1340400"/>
          </a:xfrm>
          <a:prstGeom prst="ellipse">
            <a:avLst/>
          </a:prstGeom>
          <a:noFill/>
          <a:ln>
            <a:noFill/>
          </a:ln>
        </p:spPr>
      </p:sp>
      <p:sp>
        <p:nvSpPr>
          <p:cNvPr id="59" name="Google Shape;59;p13"/>
          <p:cNvSpPr txBox="1"/>
          <p:nvPr>
            <p:ph idx="1" type="subTitle"/>
          </p:nvPr>
        </p:nvSpPr>
        <p:spPr>
          <a:xfrm>
            <a:off x="722125" y="2193275"/>
            <a:ext cx="1543500" cy="453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b="1"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3"/>
          <p:cNvSpPr txBox="1"/>
          <p:nvPr>
            <p:ph idx="7" type="subTitle"/>
          </p:nvPr>
        </p:nvSpPr>
        <p:spPr>
          <a:xfrm>
            <a:off x="3800250" y="2193275"/>
            <a:ext cx="1543500" cy="453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b="1"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13"/>
          <p:cNvSpPr txBox="1"/>
          <p:nvPr>
            <p:ph idx="8" type="subTitle"/>
          </p:nvPr>
        </p:nvSpPr>
        <p:spPr>
          <a:xfrm>
            <a:off x="6878375" y="2193275"/>
            <a:ext cx="1543500" cy="453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b="1"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3"/>
          <p:cNvSpPr txBox="1"/>
          <p:nvPr>
            <p:ph idx="9" type="subTitle"/>
          </p:nvPr>
        </p:nvSpPr>
        <p:spPr>
          <a:xfrm>
            <a:off x="2261200" y="4158575"/>
            <a:ext cx="1543500" cy="453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b="1"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13"/>
          <p:cNvSpPr txBox="1"/>
          <p:nvPr>
            <p:ph idx="13" type="subTitle"/>
          </p:nvPr>
        </p:nvSpPr>
        <p:spPr>
          <a:xfrm>
            <a:off x="5339325" y="4158575"/>
            <a:ext cx="1543500" cy="453300"/>
          </a:xfrm>
          <a:prstGeom prst="rect">
            <a:avLst/>
          </a:prstGeom>
        </p:spPr>
        <p:txBody>
          <a:bodyPr anchorCtr="0" anchor="t" bIns="91425" lIns="91425" spcFirstLastPara="1" rIns="91425" wrap="square" tIns="91425">
            <a:normAutofit/>
          </a:bodyPr>
          <a:lstStyle>
            <a:lvl1pPr lvl="0" algn="ctr">
              <a:spcBef>
                <a:spcPts val="0"/>
              </a:spcBef>
              <a:spcAft>
                <a:spcPts val="0"/>
              </a:spcAft>
              <a:buSzPts val="1400"/>
              <a:buNone/>
              <a:defRPr b="1"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C00000"/>
              </a:buClr>
              <a:buSzPts val="2800"/>
              <a:buFont typeface="Georgia"/>
              <a:buNone/>
              <a:defRPr b="1">
                <a:solidFill>
                  <a:srgbClr val="C00000"/>
                </a:solidFill>
                <a:latin typeface="Georgia"/>
                <a:ea typeface="Georgia"/>
                <a:cs typeface="Georgia"/>
                <a:sym typeface="Georgi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474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C00000"/>
              </a:buClr>
              <a:buSzPts val="2800"/>
              <a:buFont typeface="Georgia"/>
              <a:buNone/>
              <a:defRPr b="1" sz="2800">
                <a:solidFill>
                  <a:srgbClr val="C00000"/>
                </a:solidFill>
                <a:latin typeface="Georgia"/>
                <a:ea typeface="Georgia"/>
                <a:cs typeface="Georgia"/>
                <a:sym typeface="Georg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Times New Roman"/>
              <a:buChar char="●"/>
              <a:defRPr sz="1800">
                <a:solidFill>
                  <a:schemeClr val="dk1"/>
                </a:solidFill>
                <a:latin typeface="Times New Roman"/>
                <a:ea typeface="Times New Roman"/>
                <a:cs typeface="Times New Roman"/>
                <a:sym typeface="Times New Roman"/>
              </a:defRPr>
            </a:lvl1pPr>
            <a:lvl2pPr indent="-317500" lvl="1" marL="9144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2pPr>
            <a:lvl3pPr indent="-317500" lvl="2" marL="13716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3pPr>
            <a:lvl4pPr indent="-317500" lvl="3" marL="18288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4pPr>
            <a:lvl5pPr indent="-317500" lvl="4" marL="22860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5pPr>
            <a:lvl6pPr indent="-317500" lvl="5" marL="27432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6pPr>
            <a:lvl7pPr indent="-317500" lvl="6" marL="32004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7pPr>
            <a:lvl8pPr indent="-317500" lvl="7" marL="36576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8pPr>
            <a:lvl9pPr indent="-317500" lvl="8" marL="4114800">
              <a:lnSpc>
                <a:spcPct val="115000"/>
              </a:lnSpc>
              <a:spcBef>
                <a:spcPts val="0"/>
              </a:spcBef>
              <a:spcAft>
                <a:spcPts val="0"/>
              </a:spcAft>
              <a:buClr>
                <a:schemeClr val="dk1"/>
              </a:buClr>
              <a:buSzPts val="1400"/>
              <a:buFont typeface="Times New Roman"/>
              <a:buChar char="■"/>
              <a:defRPr>
                <a:solidFill>
                  <a:schemeClr val="dk1"/>
                </a:solidFill>
                <a:latin typeface="Times New Roman"/>
                <a:ea typeface="Times New Roman"/>
                <a:cs typeface="Times New Roman"/>
                <a:sym typeface="Times New Roma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4750" y="4763900"/>
            <a:ext cx="9153500"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11700" y="2316625"/>
            <a:ext cx="8520600" cy="148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680">
                <a:latin typeface="Oswald Medium"/>
                <a:ea typeface="Oswald Medium"/>
                <a:cs typeface="Oswald Medium"/>
                <a:sym typeface="Oswald Medium"/>
              </a:rPr>
              <a:t>Risk Management and Prototyping Plan</a:t>
            </a:r>
            <a:endParaRPr sz="3680">
              <a:latin typeface="Oswald Medium"/>
              <a:ea typeface="Oswald Medium"/>
              <a:cs typeface="Oswald Medium"/>
              <a:sym typeface="Oswald Medium"/>
            </a:endParaRPr>
          </a:p>
          <a:p>
            <a:pPr indent="0" lvl="0" marL="0" rtl="0" algn="ctr">
              <a:spcBef>
                <a:spcPts val="0"/>
              </a:spcBef>
              <a:spcAft>
                <a:spcPts val="0"/>
              </a:spcAft>
              <a:buSzPts val="990"/>
              <a:buNone/>
            </a:pPr>
            <a:r>
              <a:rPr lang="en" sz="3680">
                <a:latin typeface="Oswald Medium"/>
                <a:ea typeface="Oswald Medium"/>
                <a:cs typeface="Oswald Medium"/>
                <a:sym typeface="Oswald Medium"/>
              </a:rPr>
              <a:t>Team 9 - </a:t>
            </a:r>
            <a:r>
              <a:rPr lang="en" sz="3680">
                <a:latin typeface="Oswald Medium"/>
                <a:ea typeface="Oswald Medium"/>
                <a:cs typeface="Oswald Medium"/>
                <a:sym typeface="Oswald Medium"/>
              </a:rPr>
              <a:t>HANDS-EMG</a:t>
            </a:r>
            <a:endParaRPr sz="3680">
              <a:latin typeface="Oswald Medium"/>
              <a:ea typeface="Oswald Medium"/>
              <a:cs typeface="Oswald Medium"/>
              <a:sym typeface="Oswald Medium"/>
            </a:endParaRPr>
          </a:p>
        </p:txBody>
      </p:sp>
      <p:sp>
        <p:nvSpPr>
          <p:cNvPr id="69" name="Google Shape;69;p14"/>
          <p:cNvSpPr txBox="1"/>
          <p:nvPr>
            <p:ph idx="1" type="subTitle"/>
          </p:nvPr>
        </p:nvSpPr>
        <p:spPr>
          <a:xfrm>
            <a:off x="311700" y="3890173"/>
            <a:ext cx="8520600" cy="83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Oswald"/>
                <a:ea typeface="Oswald"/>
                <a:cs typeface="Oswald"/>
                <a:sym typeface="Oswald"/>
              </a:rPr>
              <a:t>H</a:t>
            </a:r>
            <a:r>
              <a:rPr lang="en">
                <a:latin typeface="Oswald Light"/>
                <a:ea typeface="Oswald Light"/>
                <a:cs typeface="Oswald Light"/>
                <a:sym typeface="Oswald Light"/>
              </a:rPr>
              <a:t>and </a:t>
            </a:r>
            <a:r>
              <a:rPr b="1" lang="en">
                <a:latin typeface="Oswald"/>
                <a:ea typeface="Oswald"/>
                <a:cs typeface="Oswald"/>
                <a:sym typeface="Oswald"/>
              </a:rPr>
              <a:t>A</a:t>
            </a:r>
            <a:r>
              <a:rPr lang="en">
                <a:latin typeface="Oswald Light"/>
                <a:ea typeface="Oswald Light"/>
                <a:cs typeface="Oswald Light"/>
                <a:sym typeface="Oswald Light"/>
              </a:rPr>
              <a:t>ctivity </a:t>
            </a:r>
            <a:r>
              <a:rPr b="1" lang="en">
                <a:latin typeface="Oswald"/>
                <a:ea typeface="Oswald"/>
                <a:cs typeface="Oswald"/>
                <a:sym typeface="Oswald"/>
              </a:rPr>
              <a:t>N</a:t>
            </a:r>
            <a:r>
              <a:rPr lang="en">
                <a:latin typeface="Oswald Light"/>
                <a:ea typeface="Oswald Light"/>
                <a:cs typeface="Oswald Light"/>
                <a:sym typeface="Oswald Light"/>
              </a:rPr>
              <a:t>eural </a:t>
            </a:r>
            <a:r>
              <a:rPr b="1" lang="en">
                <a:latin typeface="Oswald"/>
                <a:ea typeface="Oswald"/>
                <a:cs typeface="Oswald"/>
                <a:sym typeface="Oswald"/>
              </a:rPr>
              <a:t>D</a:t>
            </a:r>
            <a:r>
              <a:rPr lang="en">
                <a:latin typeface="Oswald Light"/>
                <a:ea typeface="Oswald Light"/>
                <a:cs typeface="Oswald Light"/>
                <a:sym typeface="Oswald Light"/>
              </a:rPr>
              <a:t>etection using </a:t>
            </a:r>
            <a:r>
              <a:rPr b="1" lang="en">
                <a:latin typeface="Oswald"/>
                <a:ea typeface="Oswald"/>
                <a:cs typeface="Oswald"/>
                <a:sym typeface="Oswald"/>
              </a:rPr>
              <a:t>sEMG</a:t>
            </a:r>
            <a:endParaRPr b="1">
              <a:latin typeface="Oswald"/>
              <a:ea typeface="Oswald"/>
              <a:cs typeface="Oswald"/>
              <a:sym typeface="Oswald"/>
            </a:endParaRPr>
          </a:p>
        </p:txBody>
      </p:sp>
      <p:pic>
        <p:nvPicPr>
          <p:cNvPr id="70" name="Google Shape;70;p14"/>
          <p:cNvPicPr preferRelativeResize="0"/>
          <p:nvPr/>
        </p:nvPicPr>
        <p:blipFill>
          <a:blip r:embed="rId3">
            <a:alphaModFix/>
          </a:blip>
          <a:stretch>
            <a:fillRect/>
          </a:stretch>
        </p:blipFill>
        <p:spPr>
          <a:xfrm>
            <a:off x="3658238" y="160000"/>
            <a:ext cx="1827525" cy="1411550"/>
          </a:xfrm>
          <a:prstGeom prst="rect">
            <a:avLst/>
          </a:prstGeom>
          <a:noFill/>
          <a:ln>
            <a:noFill/>
          </a:ln>
        </p:spPr>
      </p:pic>
      <p:sp>
        <p:nvSpPr>
          <p:cNvPr id="71" name="Google Shape;71;p14"/>
          <p:cNvSpPr txBox="1"/>
          <p:nvPr>
            <p:ph type="ctrTitle"/>
          </p:nvPr>
        </p:nvSpPr>
        <p:spPr>
          <a:xfrm>
            <a:off x="311700" y="1524023"/>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891"/>
              <a:buNone/>
            </a:pPr>
            <a:r>
              <a:rPr lang="en" sz="2012">
                <a:latin typeface="Oswald Medium"/>
                <a:ea typeface="Oswald Medium"/>
                <a:cs typeface="Oswald Medium"/>
                <a:sym typeface="Oswald Medium"/>
              </a:rPr>
              <a:t>Electrical</a:t>
            </a:r>
            <a:r>
              <a:rPr lang="en" sz="2012">
                <a:latin typeface="Oswald Medium"/>
                <a:ea typeface="Oswald Medium"/>
                <a:cs typeface="Oswald Medium"/>
                <a:sym typeface="Oswald Medium"/>
              </a:rPr>
              <a:t> and Computer Engineering</a:t>
            </a:r>
            <a:br>
              <a:rPr lang="en" sz="2012">
                <a:latin typeface="Oswald Medium"/>
                <a:ea typeface="Oswald Medium"/>
                <a:cs typeface="Oswald Medium"/>
                <a:sym typeface="Oswald Medium"/>
              </a:rPr>
            </a:br>
            <a:r>
              <a:rPr lang="en" sz="2012">
                <a:latin typeface="Oswald Medium"/>
                <a:ea typeface="Oswald Medium"/>
                <a:cs typeface="Oswald Medium"/>
                <a:sym typeface="Oswald Medium"/>
              </a:rPr>
              <a:t>Senior Design (EE491W)</a:t>
            </a:r>
            <a:endParaRPr sz="2012">
              <a:latin typeface="Oswald Medium"/>
              <a:ea typeface="Oswald Medium"/>
              <a:cs typeface="Oswald Medium"/>
              <a:sym typeface="Oswald Medium"/>
            </a:endParaRPr>
          </a:p>
        </p:txBody>
      </p:sp>
      <p:sp>
        <p:nvSpPr>
          <p:cNvPr id="72" name="Google Shape;72;p1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8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40" name="Google Shape;140;p2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1" name="Google Shape;141;p23"/>
          <p:cNvGraphicFramePr/>
          <p:nvPr/>
        </p:nvGraphicFramePr>
        <p:xfrm>
          <a:off x="241825" y="515450"/>
          <a:ext cx="3000000" cy="3000000"/>
        </p:xfrm>
        <a:graphic>
          <a:graphicData uri="http://schemas.openxmlformats.org/drawingml/2006/table">
            <a:tbl>
              <a:tblPr>
                <a:noFill/>
                <a:tableStyleId>{C53F9643-56C4-4FE0-B203-C5396F85C920}</a:tableStyleId>
              </a:tblPr>
              <a:tblGrid>
                <a:gridCol w="382850"/>
                <a:gridCol w="1494625"/>
                <a:gridCol w="1980500"/>
                <a:gridCol w="2642275"/>
                <a:gridCol w="2160100"/>
              </a:tblGrid>
              <a:tr h="4030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solidFill>
                      <a:srgbClr val="B7B7B7"/>
                    </a:solidFill>
                  </a:tcPr>
                </a:tc>
              </a:tr>
              <a:tr h="1805650">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ML Classification Accuracy</a:t>
                      </a:r>
                      <a:endParaRPr sz="1800">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An accurate machine learning model is necessary to make consistent </a:t>
                      </a:r>
                      <a:r>
                        <a:rPr lang="en" sz="1800">
                          <a:latin typeface="Times New Roman"/>
                          <a:ea typeface="Times New Roman"/>
                          <a:cs typeface="Times New Roman"/>
                          <a:sym typeface="Times New Roman"/>
                        </a:rPr>
                        <a:t>classifications</a:t>
                      </a:r>
                      <a:r>
                        <a:rPr lang="en" sz="1800">
                          <a:latin typeface="Times New Roman"/>
                          <a:ea typeface="Times New Roman"/>
                          <a:cs typeface="Times New Roman"/>
                          <a:sym typeface="Times New Roman"/>
                        </a:rPr>
                        <a:t> of movements. Standard accuracy of between 70% and 90% is necessary. </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Datasets with over 180 </a:t>
                      </a:r>
                      <a:r>
                        <a:rPr lang="en" sz="1800">
                          <a:latin typeface="Times New Roman"/>
                          <a:ea typeface="Times New Roman"/>
                          <a:cs typeface="Times New Roman"/>
                          <a:sym typeface="Times New Roman"/>
                        </a:rPr>
                        <a:t>acquisitions</a:t>
                      </a:r>
                      <a:r>
                        <a:rPr lang="en" sz="1800">
                          <a:latin typeface="Times New Roman"/>
                          <a:ea typeface="Times New Roman"/>
                          <a:cs typeface="Times New Roman"/>
                          <a:sym typeface="Times New Roman"/>
                        </a:rPr>
                        <a:t> specifically for this application were identified. Analysis of similar models coupled with a considerable amount of data show this accuracy is possible. The probability is estimated as 3.</a:t>
                      </a:r>
                      <a:endParaRPr sz="18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A system with a low accuracy model will often provide incorrect classifications. A completely inaccurate model will not provide any classifications. The impact is estimated to be a 5.</a:t>
                      </a:r>
                      <a:endParaRPr sz="18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8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47" name="Google Shape;147;p2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8" name="Google Shape;148;p24"/>
          <p:cNvGraphicFramePr/>
          <p:nvPr/>
        </p:nvGraphicFramePr>
        <p:xfrm>
          <a:off x="241825" y="515450"/>
          <a:ext cx="3000000" cy="3000000"/>
        </p:xfrm>
        <a:graphic>
          <a:graphicData uri="http://schemas.openxmlformats.org/drawingml/2006/table">
            <a:tbl>
              <a:tblPr>
                <a:noFill/>
                <a:tableStyleId>{C53F9643-56C4-4FE0-B203-C5396F85C920}</a:tableStyleId>
              </a:tblPr>
              <a:tblGrid>
                <a:gridCol w="382850"/>
                <a:gridCol w="1419775"/>
                <a:gridCol w="1960100"/>
                <a:gridCol w="2737525"/>
                <a:gridCol w="2160100"/>
              </a:tblGrid>
              <a:tr h="4030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1805650">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2</a:t>
                      </a:r>
                      <a:endParaRPr sz="18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ML Model Size</a:t>
                      </a:r>
                      <a:endParaRPr sz="18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Machine learning models can be computationally expensive and large in size. Deploying this on a microcontroller with limited memory is a risk factor.</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The STM32L4 we selected has 1MB of flash. Analysis of literature and existing projects show EMG classification modules operating on 1MB devices. The STM32U5 with 4MB has been identified as an alternate option with the same pinout. The probability is a 2.</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Model complexity is an important factor to its size. If model size presents itself to be an issue, then a new model will be trained with less gestures to classify. The impact is a 3.</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8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54" name="Google Shape;154;p2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5" name="Google Shape;155;p25"/>
          <p:cNvGraphicFramePr/>
          <p:nvPr/>
        </p:nvGraphicFramePr>
        <p:xfrm>
          <a:off x="241825" y="515450"/>
          <a:ext cx="3000000" cy="3000000"/>
        </p:xfrm>
        <a:graphic>
          <a:graphicData uri="http://schemas.openxmlformats.org/drawingml/2006/table">
            <a:tbl>
              <a:tblPr>
                <a:noFill/>
                <a:tableStyleId>{C53F9643-56C4-4FE0-B203-C5396F85C920}</a:tableStyleId>
              </a:tblPr>
              <a:tblGrid>
                <a:gridCol w="382850"/>
                <a:gridCol w="1419775"/>
                <a:gridCol w="1960100"/>
                <a:gridCol w="2737525"/>
                <a:gridCol w="2160100"/>
              </a:tblGrid>
              <a:tr h="4030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1805650">
                <a:tc>
                  <a:txBody>
                    <a:bodyPr/>
                    <a:lstStyle/>
                    <a:p>
                      <a:pPr indent="0" lvl="0" marL="0" rtl="0" algn="ctr">
                        <a:spcBef>
                          <a:spcPts val="0"/>
                        </a:spcBef>
                        <a:spcAft>
                          <a:spcPts val="0"/>
                        </a:spcAft>
                        <a:buNone/>
                      </a:pPr>
                      <a:r>
                        <a:rPr lang="en"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700">
                          <a:latin typeface="Times New Roman"/>
                          <a:ea typeface="Times New Roman"/>
                          <a:cs typeface="Times New Roman"/>
                          <a:sym typeface="Times New Roman"/>
                        </a:rPr>
                        <a:t>DSP Algorithms</a:t>
                      </a:r>
                      <a:endParaRPr sz="17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The digital output of the ADS1299 needs to be processed prior to feature extraction to ensure that captured data matches training data, if the features extracted are not within an acceptable range, the inferences will be </a:t>
                      </a:r>
                      <a:r>
                        <a:rPr lang="en" sz="1700">
                          <a:latin typeface="Times New Roman"/>
                          <a:ea typeface="Times New Roman"/>
                          <a:cs typeface="Times New Roman"/>
                          <a:sym typeface="Times New Roman"/>
                        </a:rPr>
                        <a:t>inaccurate</a:t>
                      </a:r>
                      <a:endParaRPr sz="17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The features being used are non-intensive, and upon analysis, the datasets being used are in an easy to modify format. STM also runs subroutines to dedicate majority processing power to feature extraction. Additionally, the literature backs up our specified features as an industry standard.  Probability is a 2.</a:t>
                      </a:r>
                      <a:endParaRPr sz="17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700">
                          <a:latin typeface="Times New Roman"/>
                          <a:ea typeface="Times New Roman"/>
                          <a:cs typeface="Times New Roman"/>
                          <a:sym typeface="Times New Roman"/>
                        </a:rPr>
                        <a:t>If the signals are not properly conditioned, or the MCU is unable to perform feature extraction as on our PC, the machine learning model performance will suffer, thus the impact is a 4.</a:t>
                      </a:r>
                      <a:endParaRPr sz="17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106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61" name="Google Shape;161;p2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2" name="Google Shape;162;p26"/>
          <p:cNvGraphicFramePr/>
          <p:nvPr/>
        </p:nvGraphicFramePr>
        <p:xfrm>
          <a:off x="241825" y="758475"/>
          <a:ext cx="3000000" cy="3000000"/>
        </p:xfrm>
        <a:graphic>
          <a:graphicData uri="http://schemas.openxmlformats.org/drawingml/2006/table">
            <a:tbl>
              <a:tblPr>
                <a:noFill/>
                <a:tableStyleId>{C53F9643-56C4-4FE0-B203-C5396F85C920}</a:tableStyleId>
              </a:tblPr>
              <a:tblGrid>
                <a:gridCol w="382850"/>
                <a:gridCol w="1797200"/>
                <a:gridCol w="2160100"/>
                <a:gridCol w="2160100"/>
                <a:gridCol w="2160100"/>
              </a:tblGrid>
              <a:tr h="3323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solidFill>
                      <a:srgbClr val="B7B7B7"/>
                    </a:solidFill>
                  </a:tcPr>
                </a:tc>
              </a:tr>
              <a:tr h="547950">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4</a:t>
                      </a:r>
                      <a:endParaRPr sz="1800">
                        <a:latin typeface="Times New Roman"/>
                        <a:ea typeface="Times New Roman"/>
                        <a:cs typeface="Times New Roman"/>
                        <a:sym typeface="Times New Roman"/>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AFE Configuration</a:t>
                      </a:r>
                      <a:endParaRPr sz="1800">
                        <a:latin typeface="Times New Roman"/>
                        <a:ea typeface="Times New Roman"/>
                        <a:cs typeface="Times New Roman"/>
                        <a:sym typeface="Times New Roman"/>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The ADS1299 module has many configuration options including amplifier gain and sampling frequency. The proper combination of these options is necessary to receive a clean sEMG signal for classification.</a:t>
                      </a:r>
                      <a:endParaRPr sz="18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Existing research for the use of the ADS1299 for EMG has been identified. The ADS1299 was selected at the advice of our project advisor who has used it previously for similar applications.  For this reason the probability is a 2.</a:t>
                      </a:r>
                      <a:endParaRPr sz="18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Our project relies heavily on proper signal </a:t>
                      </a:r>
                      <a:r>
                        <a:rPr lang="en" sz="1800">
                          <a:latin typeface="Times New Roman"/>
                          <a:ea typeface="Times New Roman"/>
                          <a:cs typeface="Times New Roman"/>
                          <a:sym typeface="Times New Roman"/>
                        </a:rPr>
                        <a:t>acquisition</a:t>
                      </a:r>
                      <a:r>
                        <a:rPr lang="en" sz="1800">
                          <a:latin typeface="Times New Roman"/>
                          <a:ea typeface="Times New Roman"/>
                          <a:cs typeface="Times New Roman"/>
                          <a:sym typeface="Times New Roman"/>
                        </a:rPr>
                        <a:t>. Without proper signals, the </a:t>
                      </a:r>
                      <a:r>
                        <a:rPr lang="en" sz="1800">
                          <a:latin typeface="Times New Roman"/>
                          <a:ea typeface="Times New Roman"/>
                          <a:cs typeface="Times New Roman"/>
                          <a:sym typeface="Times New Roman"/>
                        </a:rPr>
                        <a:t>microcontroller</a:t>
                      </a:r>
                      <a:r>
                        <a:rPr lang="en" sz="1800">
                          <a:latin typeface="Times New Roman"/>
                          <a:ea typeface="Times New Roman"/>
                          <a:cs typeface="Times New Roman"/>
                          <a:sym typeface="Times New Roman"/>
                        </a:rPr>
                        <a:t> will fail to classify the movement. The impact is a 5.</a:t>
                      </a:r>
                      <a:endParaRPr sz="1800">
                        <a:latin typeface="Times New Roman"/>
                        <a:ea typeface="Times New Roman"/>
                        <a:cs typeface="Times New Roman"/>
                        <a:sym typeface="Times New Roman"/>
                      </a:endParaRPr>
                    </a:p>
                  </a:txBody>
                  <a:tcPr marT="91425" marB="91425" marR="91425" marL="91425">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8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68" name="Google Shape;168;p2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9" name="Google Shape;169;p27"/>
          <p:cNvGraphicFramePr/>
          <p:nvPr/>
        </p:nvGraphicFramePr>
        <p:xfrm>
          <a:off x="241825" y="515450"/>
          <a:ext cx="3000000" cy="3000000"/>
        </p:xfrm>
        <a:graphic>
          <a:graphicData uri="http://schemas.openxmlformats.org/drawingml/2006/table">
            <a:tbl>
              <a:tblPr>
                <a:noFill/>
                <a:tableStyleId>{C53F9643-56C4-4FE0-B203-C5396F85C920}</a:tableStyleId>
              </a:tblPr>
              <a:tblGrid>
                <a:gridCol w="382850"/>
                <a:gridCol w="1419775"/>
                <a:gridCol w="1960100"/>
                <a:gridCol w="2737525"/>
                <a:gridCol w="2160100"/>
              </a:tblGrid>
              <a:tr h="4030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1805650">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5</a:t>
                      </a:r>
                      <a:endParaRPr sz="18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Times New Roman"/>
                          <a:ea typeface="Times New Roman"/>
                          <a:cs typeface="Times New Roman"/>
                          <a:sym typeface="Times New Roman"/>
                        </a:rPr>
                        <a:t>PCB Design Complexity</a:t>
                      </a:r>
                      <a:endParaRPr sz="1800">
                        <a:latin typeface="Times New Roman"/>
                        <a:ea typeface="Times New Roman"/>
                        <a:cs typeface="Times New Roman"/>
                        <a:sym typeface="Times New Rom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Currently, the proposed system utilizes three ICs with a combined chip area of 564mm</a:t>
                      </a:r>
                      <a:r>
                        <a:rPr baseline="30000" lang="en" sz="1800">
                          <a:latin typeface="Times New Roman"/>
                          <a:ea typeface="Times New Roman"/>
                          <a:cs typeface="Times New Roman"/>
                          <a:sym typeface="Times New Roman"/>
                        </a:rPr>
                        <a:t>2</a:t>
                      </a:r>
                      <a:r>
                        <a:rPr lang="en" sz="1800">
                          <a:latin typeface="Times New Roman"/>
                          <a:ea typeface="Times New Roman"/>
                          <a:cs typeface="Times New Roman"/>
                          <a:sym typeface="Times New Roman"/>
                        </a:rPr>
                        <a:t>, and a total number of 236 pins. This increases the complexity needed for the PCB layout substantially</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Each devices </a:t>
                      </a:r>
                      <a:r>
                        <a:rPr lang="en" sz="1800">
                          <a:latin typeface="Times New Roman"/>
                          <a:ea typeface="Times New Roman"/>
                          <a:cs typeface="Times New Roman"/>
                          <a:sym typeface="Times New Roman"/>
                        </a:rPr>
                        <a:t>data sheets</a:t>
                      </a:r>
                      <a:r>
                        <a:rPr lang="en" sz="1800">
                          <a:latin typeface="Times New Roman"/>
                          <a:ea typeface="Times New Roman"/>
                          <a:cs typeface="Times New Roman"/>
                          <a:sym typeface="Times New Roman"/>
                        </a:rPr>
                        <a:t> provide examples of schematic setups for implementing on a </a:t>
                      </a:r>
                      <a:r>
                        <a:rPr lang="en" sz="1800">
                          <a:latin typeface="Times New Roman"/>
                          <a:ea typeface="Times New Roman"/>
                          <a:cs typeface="Times New Roman"/>
                          <a:sym typeface="Times New Roman"/>
                        </a:rPr>
                        <a:t>custom</a:t>
                      </a:r>
                      <a:r>
                        <a:rPr lang="en" sz="1800">
                          <a:latin typeface="Times New Roman"/>
                          <a:ea typeface="Times New Roman"/>
                          <a:cs typeface="Times New Roman"/>
                          <a:sym typeface="Times New Roman"/>
                        </a:rPr>
                        <a:t> PCB. Breaking up the PCB design by component, we can more easily finalize. Our eval boards will give us hands on knowledge of the boards and necessary pinouts. Probability is 3</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If design of PCBs is not done properly, there could be problems with noise or signal degradation, which would affect the data received/outputted giving inaccurate results. Impact is 4.</a:t>
                      </a:r>
                      <a:endParaRPr sz="18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8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Table</a:t>
            </a:r>
            <a:endParaRPr/>
          </a:p>
        </p:txBody>
      </p:sp>
      <p:sp>
        <p:nvSpPr>
          <p:cNvPr id="175" name="Google Shape;175;p2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6" name="Google Shape;176;p28"/>
          <p:cNvGraphicFramePr/>
          <p:nvPr/>
        </p:nvGraphicFramePr>
        <p:xfrm>
          <a:off x="241825" y="661675"/>
          <a:ext cx="3000000" cy="3000000"/>
        </p:xfrm>
        <a:graphic>
          <a:graphicData uri="http://schemas.openxmlformats.org/drawingml/2006/table">
            <a:tbl>
              <a:tblPr>
                <a:noFill/>
                <a:tableStyleId>{C53F9643-56C4-4FE0-B203-C5396F85C920}</a:tableStyleId>
              </a:tblPr>
              <a:tblGrid>
                <a:gridCol w="382850"/>
                <a:gridCol w="1797200"/>
                <a:gridCol w="2160100"/>
                <a:gridCol w="2160100"/>
                <a:gridCol w="2160100"/>
              </a:tblGrid>
              <a:tr h="332300">
                <a:tc>
                  <a:txBody>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Probability</a:t>
                      </a:r>
                      <a:endParaRPr>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Impact</a:t>
                      </a:r>
                      <a:endParaRPr>
                        <a:latin typeface="Times New Roman"/>
                        <a:ea typeface="Times New Roman"/>
                        <a:cs typeface="Times New Roman"/>
                        <a:sym typeface="Times New Roman"/>
                      </a:endParaRPr>
                    </a:p>
                  </a:txBody>
                  <a:tcPr marT="91425" marB="91425" marR="91425" marL="91425" anchor="ctr">
                    <a:solidFill>
                      <a:srgbClr val="B7B7B7"/>
                    </a:solidFill>
                  </a:tcPr>
                </a:tc>
              </a:tr>
              <a:tr h="547950">
                <a:tc>
                  <a:txBody>
                    <a:bodyPr/>
                    <a:lstStyle/>
                    <a:p>
                      <a:pPr indent="0" lvl="0" marL="0" rtl="0" algn="ctr">
                        <a:spcBef>
                          <a:spcPts val="0"/>
                        </a:spcBef>
                        <a:spcAft>
                          <a:spcPts val="0"/>
                        </a:spcAft>
                        <a:buNone/>
                      </a:pPr>
                      <a:r>
                        <a:rPr lang="en" sz="1800">
                          <a:latin typeface="Times New Roman"/>
                          <a:ea typeface="Times New Roman"/>
                          <a:cs typeface="Times New Roman"/>
                          <a:sym typeface="Times New Roman"/>
                        </a:rPr>
                        <a:t>6</a:t>
                      </a:r>
                      <a:endParaRPr sz="1800">
                        <a:latin typeface="Times New Roman"/>
                        <a:ea typeface="Times New Roman"/>
                        <a:cs typeface="Times New Roman"/>
                        <a:sym typeface="Times New Roman"/>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800">
                          <a:solidFill>
                            <a:schemeClr val="dk1"/>
                          </a:solidFill>
                          <a:latin typeface="Times New Roman"/>
                          <a:ea typeface="Times New Roman"/>
                          <a:cs typeface="Times New Roman"/>
                          <a:sym typeface="Times New Roman"/>
                        </a:rPr>
                        <a:t>System Integration</a:t>
                      </a:r>
                      <a:endParaRPr sz="1800">
                        <a:latin typeface="Times New Roman"/>
                        <a:ea typeface="Times New Roman"/>
                        <a:cs typeface="Times New Roman"/>
                        <a:sym typeface="Times New Roman"/>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Our proposed system has 3 major components. Power management, analog front-end, and the microcontroller which all have different control and communication protocols.</a:t>
                      </a:r>
                      <a:endParaRPr sz="18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While creating each PCB, there will be thorough </a:t>
                      </a:r>
                      <a:r>
                        <a:rPr lang="en" sz="1800">
                          <a:latin typeface="Times New Roman"/>
                          <a:ea typeface="Times New Roman"/>
                          <a:cs typeface="Times New Roman"/>
                          <a:sym typeface="Times New Roman"/>
                        </a:rPr>
                        <a:t>testing</a:t>
                      </a:r>
                      <a:r>
                        <a:rPr lang="en" sz="1800">
                          <a:latin typeface="Times New Roman"/>
                          <a:ea typeface="Times New Roman"/>
                          <a:cs typeface="Times New Roman"/>
                          <a:sym typeface="Times New Roman"/>
                        </a:rPr>
                        <a:t> and debugging for each system to ensure they work </a:t>
                      </a:r>
                      <a:r>
                        <a:rPr lang="en" sz="1800">
                          <a:latin typeface="Times New Roman"/>
                          <a:ea typeface="Times New Roman"/>
                          <a:cs typeface="Times New Roman"/>
                          <a:sym typeface="Times New Roman"/>
                        </a:rPr>
                        <a:t>individually</a:t>
                      </a:r>
                      <a:r>
                        <a:rPr lang="en" sz="1800">
                          <a:latin typeface="Times New Roman"/>
                          <a:ea typeface="Times New Roman"/>
                          <a:cs typeface="Times New Roman"/>
                          <a:sym typeface="Times New Roman"/>
                        </a:rPr>
                        <a:t> before full integration.  Also, the communication modules will have a working prototype Probability is 3</a:t>
                      </a:r>
                      <a:endParaRPr sz="1800">
                        <a:latin typeface="Times New Roman"/>
                        <a:ea typeface="Times New Roman"/>
                        <a:cs typeface="Times New Roman"/>
                        <a:sym typeface="Times New Roman"/>
                      </a:endParaRPr>
                    </a:p>
                  </a:txBody>
                  <a:tcPr marT="91425" marB="91425" marR="91425" marL="91425">
                    <a:solidFill>
                      <a:schemeClr val="lt1"/>
                    </a:solidFill>
                  </a:tcPr>
                </a:tc>
                <a:tc>
                  <a:txBody>
                    <a:bodyPr/>
                    <a:lstStyle/>
                    <a:p>
                      <a:pPr indent="0" lvl="0" marL="0" rtl="0" algn="l">
                        <a:spcBef>
                          <a:spcPts val="0"/>
                        </a:spcBef>
                        <a:spcAft>
                          <a:spcPts val="0"/>
                        </a:spcAft>
                        <a:buNone/>
                      </a:pPr>
                      <a:r>
                        <a:rPr lang="en" sz="1800">
                          <a:latin typeface="Times New Roman"/>
                          <a:ea typeface="Times New Roman"/>
                          <a:cs typeface="Times New Roman"/>
                          <a:sym typeface="Times New Roman"/>
                        </a:rPr>
                        <a:t>Since we are on putting all three systems on one PCB, if the subsystems are unable to communicate properly, or the physical layout was done incorrectly, then the total system would fail. Impact is 5</a:t>
                      </a:r>
                      <a:endParaRPr sz="1800">
                        <a:latin typeface="Times New Roman"/>
                        <a:ea typeface="Times New Roman"/>
                        <a:cs typeface="Times New Roman"/>
                        <a:sym typeface="Times New Roman"/>
                      </a:endParaRPr>
                    </a:p>
                  </a:txBody>
                  <a:tcPr marT="91425" marB="91425" marR="91425" marL="91425">
                    <a:solidFill>
                      <a:schemeClr val="lt1"/>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Prototyping Plan</a:t>
            </a:r>
            <a:endParaRPr/>
          </a:p>
        </p:txBody>
      </p:sp>
      <p:sp>
        <p:nvSpPr>
          <p:cNvPr id="182" name="Google Shape;182;p2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222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Prototyping Roadmap</a:t>
            </a:r>
            <a:endParaRPr/>
          </a:p>
        </p:txBody>
      </p:sp>
      <p:sp>
        <p:nvSpPr>
          <p:cNvPr id="188" name="Google Shape;188;p30"/>
          <p:cNvSpPr txBox="1"/>
          <p:nvPr>
            <p:ph idx="1" type="body"/>
          </p:nvPr>
        </p:nvSpPr>
        <p:spPr>
          <a:xfrm>
            <a:off x="311700" y="1396375"/>
            <a:ext cx="2226000" cy="3172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Note the bulk of prototyping </a:t>
            </a:r>
            <a:r>
              <a:rPr lang="en" sz="1600"/>
              <a:t>activities</a:t>
            </a:r>
            <a:r>
              <a:rPr lang="en" sz="1600"/>
              <a:t> are present in phase 1 &amp; 2, as most tasks from phase 3 onward involve considerable debug effort</a:t>
            </a:r>
            <a:endParaRPr sz="1500"/>
          </a:p>
        </p:txBody>
      </p:sp>
      <p:sp>
        <p:nvSpPr>
          <p:cNvPr id="189" name="Google Shape;189;p30"/>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30"/>
          <p:cNvSpPr txBox="1"/>
          <p:nvPr/>
        </p:nvSpPr>
        <p:spPr>
          <a:xfrm>
            <a:off x="1051150" y="4844550"/>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5</a:t>
            </a:r>
            <a:endParaRPr sz="1500">
              <a:solidFill>
                <a:schemeClr val="dk1"/>
              </a:solidFill>
              <a:latin typeface="Times New Roman"/>
              <a:ea typeface="Times New Roman"/>
              <a:cs typeface="Times New Roman"/>
              <a:sym typeface="Times New Roman"/>
            </a:endParaRPr>
          </a:p>
        </p:txBody>
      </p:sp>
      <p:pic>
        <p:nvPicPr>
          <p:cNvPr id="191" name="Google Shape;191;p30"/>
          <p:cNvPicPr preferRelativeResize="0"/>
          <p:nvPr/>
        </p:nvPicPr>
        <p:blipFill>
          <a:blip r:embed="rId3">
            <a:alphaModFix/>
          </a:blip>
          <a:stretch>
            <a:fillRect/>
          </a:stretch>
        </p:blipFill>
        <p:spPr>
          <a:xfrm rot="-5400000">
            <a:off x="3750437" y="-664039"/>
            <a:ext cx="4729526" cy="60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1 Description</a:t>
            </a:r>
            <a:endParaRPr/>
          </a:p>
        </p:txBody>
      </p:sp>
      <p:sp>
        <p:nvSpPr>
          <p:cNvPr id="197" name="Google Shape;19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prototype activities in phase 1 will target Risk #1 (ML Classification Accuracy) as well as Risk #4 (AFE Configuration). These risks were targets for initial prototyping in phase 1 because of their high impact on the project. The prototyping activity will consist of coding our subroutines on the STM to ensure proper functioning, building and training our ML model to ensure viable accuracy, finding the correct biasing of the PGA, configuring our PMIC to properly output the desired voltages, and verifying the SPI communication follows standard protocols. The devices and tools needed to complete this phase have already been procured. The activity will involve programming the MCU and the ADS using their prebuilt GUI, identifying proper protocols in both sets of SPI interfaces, and finally measuring test points along the QFN-28 to DIP-28 connector.</a:t>
            </a:r>
            <a:endParaRPr/>
          </a:p>
        </p:txBody>
      </p:sp>
      <p:sp>
        <p:nvSpPr>
          <p:cNvPr id="198" name="Google Shape;198;p3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1 Activity Steps</a:t>
            </a:r>
            <a:endParaRPr/>
          </a:p>
        </p:txBody>
      </p:sp>
      <p:sp>
        <p:nvSpPr>
          <p:cNvPr id="204" name="Google Shape;204;p32"/>
          <p:cNvSpPr txBox="1"/>
          <p:nvPr>
            <p:ph idx="1" type="body"/>
          </p:nvPr>
        </p:nvSpPr>
        <p:spPr>
          <a:xfrm>
            <a:off x="311700" y="920750"/>
            <a:ext cx="8520600" cy="38289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AutoNum type="arabicPeriod"/>
            </a:pPr>
            <a:r>
              <a:rPr lang="en"/>
              <a:t>ADS Configuration</a:t>
            </a:r>
            <a:endParaRPr/>
          </a:p>
          <a:p>
            <a:pPr indent="-290830" lvl="1" marL="914400" rtl="0" algn="l">
              <a:spcBef>
                <a:spcPts val="0"/>
              </a:spcBef>
              <a:spcAft>
                <a:spcPts val="0"/>
              </a:spcAft>
              <a:buSzPct val="100000"/>
              <a:buAutoNum type="alphaLcPeriod"/>
            </a:pPr>
            <a:r>
              <a:rPr lang="en"/>
              <a:t>Place electrodes on arm as described in “Electrode Placement Protocol” and connect them to the eval board</a:t>
            </a:r>
            <a:endParaRPr/>
          </a:p>
          <a:p>
            <a:pPr indent="-290830" lvl="1" marL="914400" rtl="0" algn="l">
              <a:spcBef>
                <a:spcPts val="0"/>
              </a:spcBef>
              <a:spcAft>
                <a:spcPts val="0"/>
              </a:spcAft>
              <a:buSzPct val="100000"/>
              <a:buAutoNum type="alphaLcPeriod"/>
            </a:pPr>
            <a:r>
              <a:rPr lang="en"/>
              <a:t>Connect the eval kit to the PC, and open the TI ADS1299EEGFE Software</a:t>
            </a:r>
            <a:endParaRPr/>
          </a:p>
          <a:p>
            <a:pPr indent="-290830" lvl="1" marL="914400" rtl="0" algn="l">
              <a:spcBef>
                <a:spcPts val="0"/>
              </a:spcBef>
              <a:spcAft>
                <a:spcPts val="0"/>
              </a:spcAft>
              <a:buSzPct val="100000"/>
              <a:buAutoNum type="alphaLcPeriod"/>
            </a:pPr>
            <a:r>
              <a:rPr lang="en"/>
              <a:t>Adjust the gain of the channel preamplifiers to match the frequency content and amplitude of the acquired signals to that of the training data</a:t>
            </a:r>
            <a:endParaRPr/>
          </a:p>
          <a:p>
            <a:pPr indent="-308610" lvl="0" marL="457200" rtl="0" algn="l">
              <a:spcBef>
                <a:spcPts val="0"/>
              </a:spcBef>
              <a:spcAft>
                <a:spcPts val="0"/>
              </a:spcAft>
              <a:buSzPct val="100000"/>
              <a:buAutoNum type="arabicPeriod"/>
            </a:pPr>
            <a:r>
              <a:rPr lang="en"/>
              <a:t>STM32 Subroutine</a:t>
            </a:r>
            <a:endParaRPr/>
          </a:p>
          <a:p>
            <a:pPr indent="-290830" lvl="1" marL="914400" rtl="0" algn="l">
              <a:spcBef>
                <a:spcPts val="0"/>
              </a:spcBef>
              <a:spcAft>
                <a:spcPts val="0"/>
              </a:spcAft>
              <a:buSzPct val="100000"/>
              <a:buAutoNum type="alphaLcPeriod"/>
            </a:pPr>
            <a:r>
              <a:rPr lang="en"/>
              <a:t>Connect the STM32 board to the PC</a:t>
            </a:r>
            <a:endParaRPr/>
          </a:p>
          <a:p>
            <a:pPr indent="-290830" lvl="1" marL="914400" rtl="0" algn="l">
              <a:spcBef>
                <a:spcPts val="0"/>
              </a:spcBef>
              <a:spcAft>
                <a:spcPts val="0"/>
              </a:spcAft>
              <a:buSzPct val="100000"/>
              <a:buAutoNum type="alphaLcPeriod"/>
            </a:pPr>
            <a:r>
              <a:rPr lang="en"/>
              <a:t>Open the CubeIDE software to program the STM32</a:t>
            </a:r>
            <a:endParaRPr/>
          </a:p>
          <a:p>
            <a:pPr indent="-290830" lvl="1" marL="914400" rtl="0" algn="l">
              <a:spcBef>
                <a:spcPts val="0"/>
              </a:spcBef>
              <a:spcAft>
                <a:spcPts val="0"/>
              </a:spcAft>
              <a:buSzPct val="100000"/>
              <a:buAutoNum type="alphaLcPeriod"/>
            </a:pPr>
            <a:r>
              <a:rPr lang="en"/>
              <a:t>Design and debug subroutines to follow the functionality of our block diagram</a:t>
            </a:r>
            <a:endParaRPr/>
          </a:p>
          <a:p>
            <a:pPr indent="-308610" lvl="0" marL="457200" rtl="0" algn="l">
              <a:spcBef>
                <a:spcPts val="0"/>
              </a:spcBef>
              <a:spcAft>
                <a:spcPts val="0"/>
              </a:spcAft>
              <a:buSzPct val="100000"/>
              <a:buAutoNum type="arabicPeriod"/>
            </a:pPr>
            <a:r>
              <a:rPr lang="en"/>
              <a:t>LTC3556 Verification</a:t>
            </a:r>
            <a:endParaRPr/>
          </a:p>
          <a:p>
            <a:pPr indent="-290830" lvl="1" marL="914400" rtl="0" algn="l">
              <a:spcBef>
                <a:spcPts val="0"/>
              </a:spcBef>
              <a:spcAft>
                <a:spcPts val="0"/>
              </a:spcAft>
              <a:buSzPct val="100000"/>
              <a:buAutoNum type="alphaLcPeriod"/>
            </a:pPr>
            <a:r>
              <a:rPr lang="en"/>
              <a:t>Solder the QFN-28 LTC3556 onto the DIP-28 converter (designed item) with header pins</a:t>
            </a:r>
            <a:endParaRPr/>
          </a:p>
          <a:p>
            <a:pPr indent="-290830" lvl="1" marL="914400" rtl="0" algn="l">
              <a:spcBef>
                <a:spcPts val="0"/>
              </a:spcBef>
              <a:spcAft>
                <a:spcPts val="0"/>
              </a:spcAft>
              <a:buSzPct val="100000"/>
              <a:buAutoNum type="alphaLcPeriod"/>
            </a:pPr>
            <a:r>
              <a:rPr lang="en"/>
              <a:t>Plug into breadboard</a:t>
            </a:r>
            <a:endParaRPr/>
          </a:p>
          <a:p>
            <a:pPr indent="-290830" lvl="1" marL="914400" rtl="0" algn="l">
              <a:spcBef>
                <a:spcPts val="0"/>
              </a:spcBef>
              <a:spcAft>
                <a:spcPts val="0"/>
              </a:spcAft>
              <a:buSzPct val="100000"/>
              <a:buAutoNum type="alphaLcPeriod"/>
            </a:pPr>
            <a:r>
              <a:rPr lang="en"/>
              <a:t>Locate the pin labels on the converter, and align them to match the input voltage</a:t>
            </a:r>
            <a:endParaRPr/>
          </a:p>
          <a:p>
            <a:pPr indent="-308610" lvl="0" marL="457200" rtl="0" algn="l">
              <a:spcBef>
                <a:spcPts val="0"/>
              </a:spcBef>
              <a:spcAft>
                <a:spcPts val="0"/>
              </a:spcAft>
              <a:buSzPct val="100000"/>
              <a:buAutoNum type="arabicPeriod"/>
            </a:pPr>
            <a:r>
              <a:rPr lang="en"/>
              <a:t>Machine Learning Model Construction</a:t>
            </a:r>
            <a:endParaRPr/>
          </a:p>
          <a:p>
            <a:pPr indent="-290830" lvl="1" marL="914400" rtl="0" algn="l">
              <a:spcBef>
                <a:spcPts val="0"/>
              </a:spcBef>
              <a:spcAft>
                <a:spcPts val="0"/>
              </a:spcAft>
              <a:buSzPct val="100000"/>
              <a:buAutoNum type="alphaLcPeriod"/>
            </a:pPr>
            <a:r>
              <a:rPr lang="en"/>
              <a:t>Use preexisting TensorFlow Lite libraries to construct a ML model that the STM is capable of utilizing</a:t>
            </a:r>
            <a:endParaRPr/>
          </a:p>
          <a:p>
            <a:pPr indent="-290830" lvl="1" marL="914400" rtl="0" algn="l">
              <a:spcBef>
                <a:spcPts val="0"/>
              </a:spcBef>
              <a:spcAft>
                <a:spcPts val="0"/>
              </a:spcAft>
              <a:buSzPct val="100000"/>
              <a:buAutoNum type="alphaLcPeriod"/>
            </a:pPr>
            <a:r>
              <a:rPr lang="en"/>
              <a:t>In Matlab, format the data as it will be done on the MCU, including the windowing size, method, and actual features extracted from each window</a:t>
            </a:r>
            <a:endParaRPr/>
          </a:p>
          <a:p>
            <a:pPr indent="-290830" lvl="1" marL="914400" rtl="0" algn="l">
              <a:spcBef>
                <a:spcPts val="0"/>
              </a:spcBef>
              <a:spcAft>
                <a:spcPts val="0"/>
              </a:spcAft>
              <a:buSzPct val="100000"/>
              <a:buAutoNum type="alphaLcPeriod"/>
            </a:pPr>
            <a:r>
              <a:rPr lang="en"/>
              <a:t>Separate</a:t>
            </a:r>
            <a:r>
              <a:rPr lang="en"/>
              <a:t> data into a 70/20/10 split for training, validation, and testing data</a:t>
            </a:r>
            <a:endParaRPr/>
          </a:p>
          <a:p>
            <a:pPr indent="-290830" lvl="1" marL="914400" rtl="0" algn="l">
              <a:spcBef>
                <a:spcPts val="0"/>
              </a:spcBef>
              <a:spcAft>
                <a:spcPts val="0"/>
              </a:spcAft>
              <a:buSzPct val="100000"/>
              <a:buAutoNum type="alphaLcPeriod"/>
            </a:pPr>
            <a:r>
              <a:rPr lang="en"/>
              <a:t>Train the model, adjusting hyperparameters as needed</a:t>
            </a:r>
            <a:endParaRPr/>
          </a:p>
          <a:p>
            <a:pPr indent="-308610" lvl="0" marL="457200" rtl="0" algn="l">
              <a:spcBef>
                <a:spcPts val="0"/>
              </a:spcBef>
              <a:spcAft>
                <a:spcPts val="0"/>
              </a:spcAft>
              <a:buSzPct val="100000"/>
              <a:buAutoNum type="arabicPeriod"/>
            </a:pPr>
            <a:r>
              <a:rPr lang="en"/>
              <a:t>SPI Communication Establishment</a:t>
            </a:r>
            <a:endParaRPr/>
          </a:p>
          <a:p>
            <a:pPr indent="-290830" lvl="1" marL="914400" rtl="0" algn="l">
              <a:spcBef>
                <a:spcPts val="0"/>
              </a:spcBef>
              <a:spcAft>
                <a:spcPts val="0"/>
              </a:spcAft>
              <a:buSzPct val="100000"/>
              <a:buAutoNum type="alphaLcPeriod"/>
            </a:pPr>
            <a:r>
              <a:rPr lang="en"/>
              <a:t>Utilizing the firmware packages on the STM32, send some example messages via SPI to a logic analyzer</a:t>
            </a:r>
            <a:endParaRPr/>
          </a:p>
          <a:p>
            <a:pPr indent="-290830" lvl="2" marL="1371600" rtl="0" algn="l">
              <a:spcBef>
                <a:spcPts val="0"/>
              </a:spcBef>
              <a:spcAft>
                <a:spcPts val="0"/>
              </a:spcAft>
              <a:buSzPct val="100000"/>
              <a:buAutoNum type="romanLcPeriod"/>
            </a:pPr>
            <a:r>
              <a:rPr lang="en"/>
              <a:t>Tune the device if unexpected messages are occurring (likely timing errors within the code)</a:t>
            </a:r>
            <a:endParaRPr/>
          </a:p>
          <a:p>
            <a:pPr indent="-290830" lvl="1" marL="914400" rtl="0" algn="l">
              <a:spcBef>
                <a:spcPts val="0"/>
              </a:spcBef>
              <a:spcAft>
                <a:spcPts val="0"/>
              </a:spcAft>
              <a:buSzPct val="100000"/>
              <a:buAutoNum type="alphaLcPeriod"/>
            </a:pPr>
            <a:r>
              <a:rPr lang="en"/>
              <a:t>While capturing data, pulse the START pin high and visualize the output of the SPI lines along the logic analyzer</a:t>
            </a:r>
            <a:endParaRPr/>
          </a:p>
        </p:txBody>
      </p:sp>
      <p:sp>
        <p:nvSpPr>
          <p:cNvPr id="205" name="Google Shape;205;p3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90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C00000"/>
                </a:solidFill>
                <a:latin typeface="Georgia"/>
                <a:ea typeface="Georgia"/>
                <a:cs typeface="Georgia"/>
                <a:sym typeface="Georgia"/>
              </a:rPr>
              <a:t>System </a:t>
            </a:r>
            <a:r>
              <a:rPr b="1" lang="en" sz="3200">
                <a:solidFill>
                  <a:srgbClr val="C00000"/>
                </a:solidFill>
                <a:latin typeface="Georgia"/>
                <a:ea typeface="Georgia"/>
                <a:cs typeface="Georgia"/>
                <a:sym typeface="Georgia"/>
              </a:rPr>
              <a:t>Description</a:t>
            </a:r>
            <a:endParaRPr b="1" sz="3200">
              <a:solidFill>
                <a:srgbClr val="C00000"/>
              </a:solidFill>
              <a:latin typeface="Georgia"/>
              <a:ea typeface="Georgia"/>
              <a:cs typeface="Georgia"/>
              <a:sym typeface="Georgia"/>
            </a:endParaRPr>
          </a:p>
        </p:txBody>
      </p:sp>
      <p:sp>
        <p:nvSpPr>
          <p:cNvPr id="78" name="Google Shape;7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61111"/>
              <a:buFont typeface="Arial"/>
              <a:buNone/>
            </a:pPr>
            <a:r>
              <a:rPr lang="en"/>
              <a:t>Our ECE team is developing a battery-powered surface electromyography (sEMG) sensor system designed to classify hand movements based on the wearer’s muscle activity. The device utilizes four channels of wet electrodes placed on the user’s forearm to capture sEMG signals. These signals are processed through our procured analog front-end module operating at a minimum of 2000 samples per second. The digitized signals are transmitted to our microcontroller via SPI, where a machine learning algorithm classifies the hand movements based on a pre-trained model. Our responsibilities include configuring the analog front-end module, programming a low-power microcontroller, integrating the system on a custom PCB, and training the machine learning model for accurate classification. The system will output the movement classifications via USB, which can be visualized on a PC simulator. Designed for efficiency, the device operates at a voltage of 3.7V provided by a rechargeable lithium polymer battery for portability.</a:t>
            </a:r>
            <a:endParaRPr/>
          </a:p>
          <a:p>
            <a:pPr indent="0" lvl="0" marL="0" rtl="0" algn="l">
              <a:spcBef>
                <a:spcPts val="1200"/>
              </a:spcBef>
              <a:spcAft>
                <a:spcPts val="1200"/>
              </a:spcAft>
              <a:buNone/>
            </a:pPr>
            <a:r>
              <a:t/>
            </a:r>
            <a:endParaRPr/>
          </a:p>
        </p:txBody>
      </p:sp>
      <p:sp>
        <p:nvSpPr>
          <p:cNvPr id="79" name="Google Shape;79;p1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7093425" y="662325"/>
            <a:ext cx="1738800" cy="390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Figure 5 shows our isolated subsystem prototyping. Connections are simplified for readability</a:t>
            </a:r>
            <a:endParaRPr/>
          </a:p>
        </p:txBody>
      </p:sp>
      <p:sp>
        <p:nvSpPr>
          <p:cNvPr id="211" name="Google Shape;211;p3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33"/>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13" name="Google Shape;213;p33"/>
          <p:cNvPicPr preferRelativeResize="0"/>
          <p:nvPr/>
        </p:nvPicPr>
        <p:blipFill>
          <a:blip r:embed="rId4">
            <a:alphaModFix/>
          </a:blip>
          <a:stretch>
            <a:fillRect/>
          </a:stretch>
        </p:blipFill>
        <p:spPr>
          <a:xfrm>
            <a:off x="-655550" y="1045725"/>
            <a:ext cx="7748973" cy="3052049"/>
          </a:xfrm>
          <a:prstGeom prst="rect">
            <a:avLst/>
          </a:prstGeom>
          <a:noFill/>
          <a:ln>
            <a:noFill/>
          </a:ln>
        </p:spPr>
      </p:pic>
      <p:sp>
        <p:nvSpPr>
          <p:cNvPr id="214" name="Google Shape;214;p33"/>
          <p:cNvSpPr txBox="1"/>
          <p:nvPr/>
        </p:nvSpPr>
        <p:spPr>
          <a:xfrm>
            <a:off x="3818100" y="4168675"/>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6</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2 Description</a:t>
            </a:r>
            <a:endParaRPr/>
          </a:p>
        </p:txBody>
      </p:sp>
      <p:sp>
        <p:nvSpPr>
          <p:cNvPr id="220" name="Google Shape;22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Our prototype activity in phase 2 will target Risk #2 (ML Model Size), and Risk #3 (DSP Algorithms) with a stretch goal of Risk #5 (PCB Design Complexity). These risks were targets for early prototyping in phase 2 because of their high impact on the project. The prototyping activity will consist of writing the necessary code to establish communication between the ADS and STM32, powering both devices with our power delivery circuit with a simulated computational load, uploading the trained machine learning model to the STM32, and developing the necessary DSP algorithms to produce features. The devices necessary to conduct this prototyping phase have already been procured. The activity itself will involve capturing the communication between the STM32 and ADS using the logic analyzer to visualize the waveforms on matlab, and feeding the training data to the uC via USB and viewing the classification that is outputted.</a:t>
            </a:r>
            <a:endParaRPr/>
          </a:p>
        </p:txBody>
      </p:sp>
      <p:sp>
        <p:nvSpPr>
          <p:cNvPr id="221" name="Google Shape;221;p3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372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2 Activity Steps</a:t>
            </a:r>
            <a:endParaRPr/>
          </a:p>
        </p:txBody>
      </p:sp>
      <p:sp>
        <p:nvSpPr>
          <p:cNvPr id="227" name="Google Shape;227;p35"/>
          <p:cNvSpPr txBox="1"/>
          <p:nvPr>
            <p:ph idx="1" type="body"/>
          </p:nvPr>
        </p:nvSpPr>
        <p:spPr>
          <a:xfrm>
            <a:off x="311700" y="875825"/>
            <a:ext cx="8520600" cy="3801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Power Management Verification</a:t>
            </a:r>
            <a:endParaRPr/>
          </a:p>
          <a:p>
            <a:pPr indent="-317500" lvl="1" marL="914400" rtl="0" algn="l">
              <a:spcBef>
                <a:spcPts val="0"/>
              </a:spcBef>
              <a:spcAft>
                <a:spcPts val="0"/>
              </a:spcAft>
              <a:buSzPts val="1400"/>
              <a:buAutoNum type="alphaLcPeriod"/>
            </a:pPr>
            <a:r>
              <a:rPr lang="en"/>
              <a:t>Connect power management circuit to USB Micro B power delivery.</a:t>
            </a:r>
            <a:endParaRPr/>
          </a:p>
          <a:p>
            <a:pPr indent="-317500" lvl="1" marL="914400" rtl="0" algn="l">
              <a:spcBef>
                <a:spcPts val="0"/>
              </a:spcBef>
              <a:spcAft>
                <a:spcPts val="0"/>
              </a:spcAft>
              <a:buSzPts val="1400"/>
              <a:buAutoNum type="alphaLcPeriod"/>
            </a:pPr>
            <a:r>
              <a:rPr lang="en"/>
              <a:t>Connect +3.3V output to STM32 Vin.</a:t>
            </a:r>
            <a:endParaRPr/>
          </a:p>
          <a:p>
            <a:pPr indent="-317500" lvl="1" marL="914400" rtl="0" algn="l">
              <a:spcBef>
                <a:spcPts val="0"/>
              </a:spcBef>
              <a:spcAft>
                <a:spcPts val="0"/>
              </a:spcAft>
              <a:buSzPts val="1400"/>
              <a:buAutoNum type="alphaLcPeriod"/>
            </a:pPr>
            <a:r>
              <a:rPr lang="en"/>
              <a:t>Connect +5V output to ADS1299 Vin.</a:t>
            </a:r>
            <a:endParaRPr/>
          </a:p>
          <a:p>
            <a:pPr indent="-317500" lvl="1" marL="914400" rtl="0" algn="l">
              <a:spcBef>
                <a:spcPts val="0"/>
              </a:spcBef>
              <a:spcAft>
                <a:spcPts val="0"/>
              </a:spcAft>
              <a:buSzPts val="1400"/>
              <a:buAutoNum type="alphaLcPeriod"/>
            </a:pPr>
            <a:r>
              <a:rPr lang="en"/>
              <a:t>Verify both boards constant power and are able to connect to PC for programming.</a:t>
            </a:r>
            <a:endParaRPr/>
          </a:p>
          <a:p>
            <a:pPr indent="-342900" lvl="0" marL="457200" rtl="0" algn="l">
              <a:spcBef>
                <a:spcPts val="0"/>
              </a:spcBef>
              <a:spcAft>
                <a:spcPts val="0"/>
              </a:spcAft>
              <a:buSzPts val="1800"/>
              <a:buAutoNum type="arabicPeriod"/>
            </a:pPr>
            <a:r>
              <a:rPr lang="en"/>
              <a:t>ADS1299 and STM32 Communication</a:t>
            </a:r>
            <a:endParaRPr/>
          </a:p>
          <a:p>
            <a:pPr indent="-317500" lvl="1" marL="914400" rtl="0" algn="l">
              <a:spcBef>
                <a:spcPts val="0"/>
              </a:spcBef>
              <a:spcAft>
                <a:spcPts val="0"/>
              </a:spcAft>
              <a:buSzPts val="1400"/>
              <a:buAutoNum type="alphaLcPeriod"/>
            </a:pPr>
            <a:r>
              <a:rPr lang="en"/>
              <a:t>Write SPI communication code for STM32</a:t>
            </a:r>
            <a:endParaRPr/>
          </a:p>
          <a:p>
            <a:pPr indent="-317500" lvl="1" marL="914400" rtl="0" algn="l">
              <a:spcBef>
                <a:spcPts val="0"/>
              </a:spcBef>
              <a:spcAft>
                <a:spcPts val="0"/>
              </a:spcAft>
              <a:buSzPts val="1400"/>
              <a:buAutoNum type="alphaLcPeriod"/>
            </a:pPr>
            <a:r>
              <a:rPr lang="en"/>
              <a:t>Connect ADS1299 SPI lines to STM32 SPI lines.</a:t>
            </a:r>
            <a:endParaRPr/>
          </a:p>
          <a:p>
            <a:pPr indent="-317500" lvl="1" marL="914400" rtl="0" algn="l">
              <a:spcBef>
                <a:spcPts val="0"/>
              </a:spcBef>
              <a:spcAft>
                <a:spcPts val="0"/>
              </a:spcAft>
              <a:buSzPts val="1400"/>
              <a:buAutoNum type="alphaLcPeriod"/>
            </a:pPr>
            <a:r>
              <a:rPr lang="en"/>
              <a:t>Use ADALM2000/AD3 to verify SPI communication occurring.</a:t>
            </a:r>
            <a:endParaRPr/>
          </a:p>
          <a:p>
            <a:pPr indent="-317500" lvl="1" marL="914400" rtl="0" algn="l">
              <a:spcBef>
                <a:spcPts val="0"/>
              </a:spcBef>
              <a:spcAft>
                <a:spcPts val="0"/>
              </a:spcAft>
              <a:buSzPts val="1400"/>
              <a:buAutoNum type="alphaLcPeriod"/>
            </a:pPr>
            <a:r>
              <a:rPr lang="en"/>
              <a:t>Use ADALM2000/AD3 script to capture SPI packets and visualize sEMG signal sent.</a:t>
            </a:r>
            <a:endParaRPr/>
          </a:p>
          <a:p>
            <a:pPr indent="-342900" lvl="0" marL="457200" rtl="0" algn="l">
              <a:spcBef>
                <a:spcPts val="0"/>
              </a:spcBef>
              <a:spcAft>
                <a:spcPts val="0"/>
              </a:spcAft>
              <a:buSzPts val="1800"/>
              <a:buAutoNum type="arabicPeriod"/>
            </a:pPr>
            <a:r>
              <a:rPr lang="en"/>
              <a:t>PC Simulator Verification</a:t>
            </a:r>
            <a:endParaRPr/>
          </a:p>
          <a:p>
            <a:pPr indent="-317500" lvl="1" marL="914400" rtl="0" algn="l">
              <a:spcBef>
                <a:spcPts val="0"/>
              </a:spcBef>
              <a:spcAft>
                <a:spcPts val="0"/>
              </a:spcAft>
              <a:buSzPts val="1400"/>
              <a:buAutoNum type="alphaLcPeriod"/>
            </a:pPr>
            <a:r>
              <a:rPr lang="en"/>
              <a:t>Open the open source Unity simulator on PC.</a:t>
            </a:r>
            <a:endParaRPr/>
          </a:p>
          <a:p>
            <a:pPr indent="-317500" lvl="1" marL="914400" rtl="0" algn="l">
              <a:spcBef>
                <a:spcPts val="0"/>
              </a:spcBef>
              <a:spcAft>
                <a:spcPts val="0"/>
              </a:spcAft>
              <a:buSzPts val="1400"/>
              <a:buAutoNum type="alphaLcPeriod"/>
            </a:pPr>
            <a:r>
              <a:rPr lang="en"/>
              <a:t>Create python script that will send fixed test poses to simulator via UDP socket.</a:t>
            </a:r>
            <a:endParaRPr/>
          </a:p>
          <a:p>
            <a:pPr indent="-317500" lvl="1" marL="914400" rtl="0" algn="l">
              <a:spcBef>
                <a:spcPts val="0"/>
              </a:spcBef>
              <a:spcAft>
                <a:spcPts val="0"/>
              </a:spcAft>
              <a:buSzPts val="1400"/>
              <a:buAutoNum type="alphaLcPeriod"/>
            </a:pPr>
            <a:r>
              <a:rPr lang="en"/>
              <a:t>Verify simulator displays the poses in the sent test sequence.</a:t>
            </a:r>
            <a:endParaRPr/>
          </a:p>
        </p:txBody>
      </p:sp>
      <p:sp>
        <p:nvSpPr>
          <p:cNvPr id="228" name="Google Shape;228;p3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6701225" y="662325"/>
            <a:ext cx="2264400" cy="390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a:t>Note:</a:t>
            </a:r>
            <a:r>
              <a:rPr lang="en"/>
              <a:t> The task legend in figure 5 refers to all tasks listed in phase 3 within figure 4 (Prototyping Roadmap). Every task that is a different color are tasks that occur independently, with the exception of task 4&amp;5, which share the same color, but are also independently performed</a:t>
            </a:r>
            <a:endParaRPr/>
          </a:p>
        </p:txBody>
      </p:sp>
      <p:sp>
        <p:nvSpPr>
          <p:cNvPr id="234" name="Google Shape;234;p3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6"/>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36" name="Google Shape;236;p36"/>
          <p:cNvPicPr preferRelativeResize="0"/>
          <p:nvPr/>
        </p:nvPicPr>
        <p:blipFill>
          <a:blip r:embed="rId4">
            <a:alphaModFix/>
          </a:blip>
          <a:stretch>
            <a:fillRect/>
          </a:stretch>
        </p:blipFill>
        <p:spPr>
          <a:xfrm>
            <a:off x="-615325" y="1020450"/>
            <a:ext cx="7375549" cy="3190350"/>
          </a:xfrm>
          <a:prstGeom prst="rect">
            <a:avLst/>
          </a:prstGeom>
          <a:noFill/>
          <a:ln>
            <a:noFill/>
          </a:ln>
        </p:spPr>
      </p:pic>
      <p:sp>
        <p:nvSpPr>
          <p:cNvPr id="237" name="Google Shape;237;p36"/>
          <p:cNvSpPr txBox="1"/>
          <p:nvPr/>
        </p:nvSpPr>
        <p:spPr>
          <a:xfrm>
            <a:off x="3818100" y="4210800"/>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7</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3 Description</a:t>
            </a:r>
            <a:endParaRPr/>
          </a:p>
        </p:txBody>
      </p:sp>
      <p:sp>
        <p:nvSpPr>
          <p:cNvPr id="243" name="Google Shape;24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Phase 3 addresses Risk #6 (System Integration) with a stretch goal of Risk #5 (PCB Design Complexity). This phase </a:t>
            </a:r>
            <a:r>
              <a:rPr lang="en"/>
              <a:t>showcases</a:t>
            </a:r>
            <a:r>
              <a:rPr lang="en"/>
              <a:t> the integration of an EMG measurement subsystem using evaluations kits, highlighting the capture and </a:t>
            </a:r>
            <a:r>
              <a:rPr lang="en"/>
              <a:t>transmission</a:t>
            </a:r>
            <a:r>
              <a:rPr lang="en"/>
              <a:t> of muscle signals for analysis. The setup with an EMG sensor </a:t>
            </a:r>
            <a:r>
              <a:rPr lang="en"/>
              <a:t>attached</a:t>
            </a:r>
            <a:r>
              <a:rPr lang="en"/>
              <a:t> to the target muscle, measuring </a:t>
            </a:r>
            <a:r>
              <a:rPr lang="en"/>
              <a:t>electrical</a:t>
            </a:r>
            <a:r>
              <a:rPr lang="en"/>
              <a:t> signals generated by </a:t>
            </a:r>
            <a:r>
              <a:rPr lang="en"/>
              <a:t>contractions</a:t>
            </a:r>
            <a:r>
              <a:rPr lang="en"/>
              <a:t> and sending them to the (AFE), which amplifies and filters the signals. </a:t>
            </a:r>
            <a:endParaRPr/>
          </a:p>
          <a:p>
            <a:pPr indent="0" lvl="0" marL="0" rtl="0" algn="l">
              <a:spcBef>
                <a:spcPts val="1200"/>
              </a:spcBef>
              <a:spcAft>
                <a:spcPts val="0"/>
              </a:spcAft>
              <a:buNone/>
            </a:pPr>
            <a:r>
              <a:rPr lang="en"/>
              <a:t>The ADS1299 ADC then converts these amplified signals into digital data. This data is processed by the STM32L496ZG6ZGT6  microcontroller, programmed to initialize the ADC and set a sampling rate of 2000 samples per second (SPS). The microcontroller </a:t>
            </a:r>
            <a:r>
              <a:rPr lang="en"/>
              <a:t>continuously</a:t>
            </a:r>
            <a:r>
              <a:rPr lang="en"/>
              <a:t> reads the data and transmits it via I2C or SPI to a computer running simulation </a:t>
            </a:r>
            <a:r>
              <a:rPr lang="en"/>
              <a:t>software</a:t>
            </a:r>
            <a:r>
              <a:rPr lang="en"/>
              <a:t>. </a:t>
            </a:r>
            <a:endParaRPr/>
          </a:p>
          <a:p>
            <a:pPr indent="0" lvl="0" marL="0" rtl="0" algn="l">
              <a:spcBef>
                <a:spcPts val="1200"/>
              </a:spcBef>
              <a:spcAft>
                <a:spcPts val="1200"/>
              </a:spcAft>
              <a:buNone/>
            </a:pPr>
            <a:r>
              <a:rPr lang="en"/>
              <a:t>The simulation software visualizes real time EMG waveforms, offering immediate feedback on muscle activity and analytical tools for filtering and peak </a:t>
            </a:r>
            <a:r>
              <a:rPr lang="en"/>
              <a:t>directions</a:t>
            </a:r>
            <a:r>
              <a:rPr lang="en"/>
              <a:t>.</a:t>
            </a:r>
            <a:endParaRPr/>
          </a:p>
        </p:txBody>
      </p:sp>
      <p:sp>
        <p:nvSpPr>
          <p:cNvPr id="244" name="Google Shape;244;p3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3 Activity Steps</a:t>
            </a:r>
            <a:endParaRPr/>
          </a:p>
        </p:txBody>
      </p:sp>
      <p:sp>
        <p:nvSpPr>
          <p:cNvPr id="250" name="Google Shape;250;p38"/>
          <p:cNvSpPr txBox="1"/>
          <p:nvPr>
            <p:ph idx="1" type="body"/>
          </p:nvPr>
        </p:nvSpPr>
        <p:spPr>
          <a:xfrm>
            <a:off x="311700" y="1175613"/>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Total Subsystem Integration</a:t>
            </a:r>
            <a:endParaRPr/>
          </a:p>
          <a:p>
            <a:pPr indent="-317500" lvl="1" marL="914400" rtl="0" algn="l">
              <a:spcBef>
                <a:spcPts val="0"/>
              </a:spcBef>
              <a:spcAft>
                <a:spcPts val="0"/>
              </a:spcAft>
              <a:buSzPts val="1400"/>
              <a:buAutoNum type="alphaLcPeriod"/>
            </a:pPr>
            <a:r>
              <a:rPr lang="en"/>
              <a:t>Place all subsystems and eval kits on the same ESD safe workspace</a:t>
            </a:r>
            <a:endParaRPr/>
          </a:p>
          <a:p>
            <a:pPr indent="-317500" lvl="1" marL="914400" rtl="0" algn="l">
              <a:spcBef>
                <a:spcPts val="0"/>
              </a:spcBef>
              <a:spcAft>
                <a:spcPts val="0"/>
              </a:spcAft>
              <a:buSzPts val="1400"/>
              <a:buAutoNum type="alphaLcPeriod"/>
            </a:pPr>
            <a:r>
              <a:rPr lang="en"/>
              <a:t>Connect and remove necessary jumpers on the ADS1299EEGFE as per the documentation instructions</a:t>
            </a:r>
            <a:endParaRPr/>
          </a:p>
          <a:p>
            <a:pPr indent="-317500" lvl="1" marL="914400" rtl="0" algn="l">
              <a:spcBef>
                <a:spcPts val="0"/>
              </a:spcBef>
              <a:spcAft>
                <a:spcPts val="0"/>
              </a:spcAft>
              <a:buSzPts val="1400"/>
              <a:buAutoNum type="alphaLcPeriod"/>
            </a:pPr>
            <a:r>
              <a:rPr lang="en"/>
              <a:t>Wire the SPI Lines according to the pinout specified in the block diagram (figure 2)</a:t>
            </a:r>
            <a:endParaRPr/>
          </a:p>
          <a:p>
            <a:pPr indent="-317500" lvl="1" marL="914400" rtl="0" algn="l">
              <a:spcBef>
                <a:spcPts val="0"/>
              </a:spcBef>
              <a:spcAft>
                <a:spcPts val="0"/>
              </a:spcAft>
              <a:buSzPts val="1400"/>
              <a:buAutoNum type="alphaLcPeriod"/>
            </a:pPr>
            <a:r>
              <a:rPr lang="en"/>
              <a:t>Plug the micro USB into the USR_DTA port of the STM32 eval kit</a:t>
            </a:r>
            <a:endParaRPr/>
          </a:p>
          <a:p>
            <a:pPr indent="-317500" lvl="1" marL="914400" rtl="0" algn="l">
              <a:spcBef>
                <a:spcPts val="0"/>
              </a:spcBef>
              <a:spcAft>
                <a:spcPts val="0"/>
              </a:spcAft>
              <a:buSzPts val="1400"/>
              <a:buAutoNum type="alphaLcPeriod"/>
            </a:pPr>
            <a:r>
              <a:rPr lang="en"/>
              <a:t>Wire the I2C from the LTC3556 to the STM32 according to the pinout specified in the block diagram (figure 2)</a:t>
            </a:r>
            <a:endParaRPr/>
          </a:p>
          <a:p>
            <a:pPr indent="-317500" lvl="1" marL="914400" rtl="0" algn="l">
              <a:spcBef>
                <a:spcPts val="0"/>
              </a:spcBef>
              <a:spcAft>
                <a:spcPts val="0"/>
              </a:spcAft>
              <a:buSzPts val="1400"/>
              <a:buAutoNum type="alphaLcPeriod"/>
            </a:pPr>
            <a:r>
              <a:rPr lang="en"/>
              <a:t>Locate the AVdd pin on the ADS eval board, and connect the 5V output of the PMIC to that pin</a:t>
            </a:r>
            <a:endParaRPr/>
          </a:p>
          <a:p>
            <a:pPr indent="-317500" lvl="1" marL="914400" rtl="0" algn="l">
              <a:spcBef>
                <a:spcPts val="0"/>
              </a:spcBef>
              <a:spcAft>
                <a:spcPts val="0"/>
              </a:spcAft>
              <a:buSzPts val="1400"/>
              <a:buAutoNum type="alphaLcPeriod"/>
            </a:pPr>
            <a:r>
              <a:rPr lang="en"/>
              <a:t>Locate the DVdd pin on the ADS eval board, and the PWR_IN pin on the STM32 eval kit, and connect that to the “Always on” 3.3V line of the PMIC</a:t>
            </a:r>
            <a:endParaRPr/>
          </a:p>
          <a:p>
            <a:pPr indent="-317500" lvl="1" marL="914400" rtl="0" algn="l">
              <a:spcBef>
                <a:spcPts val="0"/>
              </a:spcBef>
              <a:spcAft>
                <a:spcPts val="0"/>
              </a:spcAft>
              <a:buSzPts val="1400"/>
              <a:buAutoNum type="alphaLcPeriod"/>
            </a:pPr>
            <a:r>
              <a:rPr lang="en"/>
              <a:t>Finally connect the battery, and wait for the system to initialize</a:t>
            </a:r>
            <a:endParaRPr/>
          </a:p>
          <a:p>
            <a:pPr indent="-317500" lvl="2" marL="1371600" rtl="0" algn="l">
              <a:spcBef>
                <a:spcPts val="0"/>
              </a:spcBef>
              <a:spcAft>
                <a:spcPts val="0"/>
              </a:spcAft>
              <a:buSzPts val="1400"/>
              <a:buAutoNum type="romanLcPeriod"/>
            </a:pPr>
            <a:r>
              <a:rPr lang="en"/>
              <a:t>After init period, the data should be displaying on a PuTTy window, which verifies functionality of the device</a:t>
            </a:r>
            <a:r>
              <a:rPr lang="en"/>
              <a:t> </a:t>
            </a:r>
            <a:endParaRPr/>
          </a:p>
        </p:txBody>
      </p:sp>
      <p:sp>
        <p:nvSpPr>
          <p:cNvPr id="251" name="Google Shape;251;p3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idx="1" type="body"/>
          </p:nvPr>
        </p:nvSpPr>
        <p:spPr>
          <a:xfrm>
            <a:off x="7230600" y="662325"/>
            <a:ext cx="1601700" cy="39066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None/>
            </a:pPr>
            <a:r>
              <a:rPr lang="en"/>
              <a:t>All devices now show a physical connection. This phase addresses the integration issue, by ensuring connectivity between devices before being placed on a PCB (which will begin its preliminary design process during this phase).</a:t>
            </a:r>
            <a:endParaRPr/>
          </a:p>
        </p:txBody>
      </p:sp>
      <p:sp>
        <p:nvSpPr>
          <p:cNvPr id="257" name="Google Shape;257;p3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39"/>
          <p:cNvPicPr preferRelativeResize="0"/>
          <p:nvPr/>
        </p:nvPicPr>
        <p:blipFill>
          <a:blip r:embed="rId3">
            <a:alphaModFix/>
          </a:blip>
          <a:stretch>
            <a:fillRect/>
          </a:stretch>
        </p:blipFill>
        <p:spPr>
          <a:xfrm>
            <a:off x="152400" y="0"/>
            <a:ext cx="8839202" cy="662321"/>
          </a:xfrm>
          <a:prstGeom prst="rect">
            <a:avLst/>
          </a:prstGeom>
          <a:noFill/>
          <a:ln>
            <a:noFill/>
          </a:ln>
        </p:spPr>
      </p:pic>
      <p:pic>
        <p:nvPicPr>
          <p:cNvPr id="259" name="Google Shape;259;p39"/>
          <p:cNvPicPr preferRelativeResize="0"/>
          <p:nvPr/>
        </p:nvPicPr>
        <p:blipFill>
          <a:blip r:embed="rId4">
            <a:alphaModFix/>
          </a:blip>
          <a:stretch>
            <a:fillRect/>
          </a:stretch>
        </p:blipFill>
        <p:spPr>
          <a:xfrm>
            <a:off x="-639788" y="769100"/>
            <a:ext cx="7870388" cy="3416399"/>
          </a:xfrm>
          <a:prstGeom prst="rect">
            <a:avLst/>
          </a:prstGeom>
          <a:noFill/>
          <a:ln>
            <a:noFill/>
          </a:ln>
        </p:spPr>
      </p:pic>
      <p:sp>
        <p:nvSpPr>
          <p:cNvPr id="260" name="Google Shape;260;p39"/>
          <p:cNvSpPr txBox="1"/>
          <p:nvPr/>
        </p:nvSpPr>
        <p:spPr>
          <a:xfrm>
            <a:off x="3746950" y="4185500"/>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8</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4 Description</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900"/>
              <a:t>Our Prototype activity in phase 4 is targeting Risk #5 (PCB Design and complexity) as well as Risk #6 (System Integration). These had posed a significant impact on the project so addressing them was made to be an important part of the prototyping process. This prototyping process will be the application of the eval testing into KiCad with the </a:t>
            </a:r>
            <a:r>
              <a:rPr lang="en" sz="1900"/>
              <a:t>necessary</a:t>
            </a:r>
            <a:r>
              <a:rPr lang="en" sz="1900"/>
              <a:t> pinouts found in phase 3 onto individual PCBs for each subsystem. The power delivery circuit will power both the ADS and the STM32, input signals will be processed and sent to the microcontroller, and the microcontroller will be able to </a:t>
            </a:r>
            <a:r>
              <a:rPr lang="en" sz="1900"/>
              <a:t>receive</a:t>
            </a:r>
            <a:r>
              <a:rPr lang="en" sz="1900"/>
              <a:t> those ADS signals to process and </a:t>
            </a:r>
            <a:r>
              <a:rPr lang="en" sz="1900"/>
              <a:t>classify</a:t>
            </a:r>
            <a:r>
              <a:rPr lang="en" sz="1900"/>
              <a:t> as movements for the simulator, as well as monitor the charging circuit for the power circuit. ESD considerations also accounted for (via Decoupling coupling and proper ground planes), as well as heat </a:t>
            </a:r>
            <a:r>
              <a:rPr lang="en" sz="1900"/>
              <a:t>dissipation</a:t>
            </a:r>
            <a:r>
              <a:rPr lang="en" sz="1900"/>
              <a:t> methods where </a:t>
            </a:r>
            <a:r>
              <a:rPr lang="en" sz="1900"/>
              <a:t>necessary</a:t>
            </a:r>
            <a:r>
              <a:rPr lang="en" sz="1900"/>
              <a:t> (via </a:t>
            </a:r>
            <a:r>
              <a:rPr lang="en" sz="1900"/>
              <a:t>capacitors</a:t>
            </a:r>
            <a:r>
              <a:rPr lang="en" sz="1900"/>
              <a:t> near power pins and trace designs that can handle higher currents AKA wider traces </a:t>
            </a:r>
            <a:r>
              <a:rPr lang="en" sz="1900"/>
              <a:t>where</a:t>
            </a:r>
            <a:r>
              <a:rPr lang="en" sz="1900"/>
              <a:t> needed).</a:t>
            </a:r>
            <a:endParaRPr sz="1900"/>
          </a:p>
          <a:p>
            <a:pPr indent="0" lvl="0" marL="0" rtl="0" algn="l">
              <a:spcBef>
                <a:spcPts val="1200"/>
              </a:spcBef>
              <a:spcAft>
                <a:spcPts val="1200"/>
              </a:spcAft>
              <a:buNone/>
            </a:pPr>
            <a:r>
              <a:t/>
            </a:r>
            <a:endParaRPr/>
          </a:p>
        </p:txBody>
      </p:sp>
      <p:sp>
        <p:nvSpPr>
          <p:cNvPr id="267" name="Google Shape;267;p40"/>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4 Activity Steps</a:t>
            </a:r>
            <a:endParaRPr/>
          </a:p>
        </p:txBody>
      </p:sp>
      <p:sp>
        <p:nvSpPr>
          <p:cNvPr id="273" name="Google Shape;27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AutoNum type="arabicPeriod"/>
            </a:pPr>
            <a:r>
              <a:rPr lang="en" sz="1500"/>
              <a:t>Modeling PCBs</a:t>
            </a:r>
            <a:endParaRPr sz="1500"/>
          </a:p>
          <a:p>
            <a:pPr indent="-304800" lvl="0" marL="914400" rtl="0" algn="l">
              <a:spcBef>
                <a:spcPts val="0"/>
              </a:spcBef>
              <a:spcAft>
                <a:spcPts val="0"/>
              </a:spcAft>
              <a:buSzPts val="1200"/>
              <a:buAutoNum type="alphaLcPeriod"/>
            </a:pPr>
            <a:r>
              <a:rPr lang="en" sz="1200"/>
              <a:t>Based on phase 3 testing, use KiCad to create each PCB subsystem with the correct pinouts</a:t>
            </a:r>
            <a:endParaRPr sz="1200"/>
          </a:p>
          <a:p>
            <a:pPr indent="-304800" lvl="0" marL="914400" rtl="0" algn="l">
              <a:spcBef>
                <a:spcPts val="0"/>
              </a:spcBef>
              <a:spcAft>
                <a:spcPts val="0"/>
              </a:spcAft>
              <a:buSzPts val="1200"/>
              <a:buAutoNum type="alphaLcPeriod"/>
            </a:pPr>
            <a:r>
              <a:rPr lang="en" sz="1200"/>
              <a:t>Test each circuit in the PCB simulation and verify all pinouts are correct and can communicate with the other subsystems where necessary before printing</a:t>
            </a:r>
            <a:endParaRPr sz="1200"/>
          </a:p>
          <a:p>
            <a:pPr indent="-323850" lvl="0" marL="457200" rtl="0" algn="l">
              <a:spcBef>
                <a:spcPts val="0"/>
              </a:spcBef>
              <a:spcAft>
                <a:spcPts val="0"/>
              </a:spcAft>
              <a:buSzPts val="1500"/>
              <a:buAutoNum type="arabicPeriod"/>
            </a:pPr>
            <a:r>
              <a:rPr lang="en" sz="1500"/>
              <a:t>Power </a:t>
            </a:r>
            <a:r>
              <a:rPr lang="en" sz="1500"/>
              <a:t>Management</a:t>
            </a:r>
            <a:r>
              <a:rPr lang="en" sz="1500"/>
              <a:t> Circuit</a:t>
            </a:r>
            <a:endParaRPr sz="1500"/>
          </a:p>
          <a:p>
            <a:pPr indent="-304800" lvl="0" marL="914400" rtl="0" algn="l">
              <a:spcBef>
                <a:spcPts val="0"/>
              </a:spcBef>
              <a:spcAft>
                <a:spcPts val="0"/>
              </a:spcAft>
              <a:buSzPts val="1200"/>
              <a:buAutoNum type="alphaLcPeriod"/>
            </a:pPr>
            <a:r>
              <a:rPr lang="en" sz="1200"/>
              <a:t>Connect battery to USB Micro B</a:t>
            </a:r>
            <a:endParaRPr sz="1200"/>
          </a:p>
          <a:p>
            <a:pPr indent="-304800" lvl="0" marL="914400" rtl="0" algn="l">
              <a:spcBef>
                <a:spcPts val="0"/>
              </a:spcBef>
              <a:spcAft>
                <a:spcPts val="0"/>
              </a:spcAft>
              <a:buSzPts val="1200"/>
              <a:buAutoNum type="alphaLcPeriod"/>
            </a:pPr>
            <a:r>
              <a:rPr lang="en" sz="1200"/>
              <a:t>Connect +5V </a:t>
            </a:r>
            <a:r>
              <a:rPr lang="en" sz="1200"/>
              <a:t>output</a:t>
            </a:r>
            <a:r>
              <a:rPr lang="en" sz="1200"/>
              <a:t> to ADS1299 Vin </a:t>
            </a:r>
            <a:endParaRPr sz="1200"/>
          </a:p>
          <a:p>
            <a:pPr indent="-304800" lvl="0" marL="914400" rtl="0" algn="l">
              <a:spcBef>
                <a:spcPts val="0"/>
              </a:spcBef>
              <a:spcAft>
                <a:spcPts val="0"/>
              </a:spcAft>
              <a:buSzPts val="1200"/>
              <a:buAutoNum type="alphaLcPeriod"/>
            </a:pPr>
            <a:r>
              <a:rPr lang="en" sz="1200"/>
              <a:t>Connect +3.3V output to </a:t>
            </a:r>
            <a:r>
              <a:rPr lang="en" sz="1200"/>
              <a:t>ADS1299 Vin and </a:t>
            </a:r>
            <a:r>
              <a:rPr lang="en" sz="1200"/>
              <a:t>STM32 Vin</a:t>
            </a:r>
            <a:endParaRPr sz="1200"/>
          </a:p>
          <a:p>
            <a:pPr indent="-323850" lvl="0" marL="457200" rtl="0" algn="l">
              <a:spcBef>
                <a:spcPts val="0"/>
              </a:spcBef>
              <a:spcAft>
                <a:spcPts val="0"/>
              </a:spcAft>
              <a:buSzPts val="1500"/>
              <a:buAutoNum type="arabicPeriod"/>
            </a:pPr>
            <a:r>
              <a:rPr lang="en" sz="1500"/>
              <a:t>ADS1299</a:t>
            </a:r>
            <a:endParaRPr sz="1500"/>
          </a:p>
          <a:p>
            <a:pPr indent="-304800" lvl="0" marL="914400" rtl="0" algn="l">
              <a:spcBef>
                <a:spcPts val="0"/>
              </a:spcBef>
              <a:spcAft>
                <a:spcPts val="0"/>
              </a:spcAft>
              <a:buSzPts val="1200"/>
              <a:buAutoNum type="alphaLcPeriod"/>
            </a:pPr>
            <a:r>
              <a:rPr lang="en" sz="1200"/>
              <a:t>Verify connecting points of electrodes and ensure the board has proper grounding for the analog and digital inputs voltage inputs</a:t>
            </a:r>
            <a:endParaRPr sz="1200"/>
          </a:p>
          <a:p>
            <a:pPr indent="-304800" lvl="0" marL="914400" rtl="0" algn="l">
              <a:spcBef>
                <a:spcPts val="0"/>
              </a:spcBef>
              <a:spcAft>
                <a:spcPts val="0"/>
              </a:spcAft>
              <a:buSzPts val="1200"/>
              <a:buAutoNum type="alphaLcPeriod"/>
            </a:pPr>
            <a:r>
              <a:rPr lang="en" sz="1200"/>
              <a:t>Connect via SPI to the STM32</a:t>
            </a:r>
            <a:endParaRPr sz="1200"/>
          </a:p>
          <a:p>
            <a:pPr indent="-323850" lvl="0" marL="457200" rtl="0" algn="l">
              <a:spcBef>
                <a:spcPts val="0"/>
              </a:spcBef>
              <a:spcAft>
                <a:spcPts val="0"/>
              </a:spcAft>
              <a:buSzPts val="1500"/>
              <a:buAutoNum type="arabicPeriod"/>
            </a:pPr>
            <a:r>
              <a:rPr lang="en" sz="1500"/>
              <a:t>STM32</a:t>
            </a:r>
            <a:endParaRPr sz="1500"/>
          </a:p>
          <a:p>
            <a:pPr indent="-304800" lvl="0" marL="914400" rtl="0" algn="l">
              <a:spcBef>
                <a:spcPts val="0"/>
              </a:spcBef>
              <a:spcAft>
                <a:spcPts val="0"/>
              </a:spcAft>
              <a:buSzPts val="1200"/>
              <a:buAutoNum type="alphaLcPeriod"/>
            </a:pPr>
            <a:r>
              <a:rPr lang="en" sz="1200"/>
              <a:t>Ensure connection from ADS, power circuit, and connect Via USB micro to simulator</a:t>
            </a:r>
            <a:endParaRPr sz="1200"/>
          </a:p>
          <a:p>
            <a:pPr indent="-304800" lvl="0" marL="914400" rtl="0" algn="l">
              <a:spcBef>
                <a:spcPts val="0"/>
              </a:spcBef>
              <a:spcAft>
                <a:spcPts val="0"/>
              </a:spcAft>
              <a:buSzPts val="1200"/>
              <a:buAutoNum type="alphaLcPeriod"/>
            </a:pPr>
            <a:r>
              <a:rPr lang="en" sz="1200"/>
              <a:t>Run through commands to receive signals from ADS and process them with correct classification onto the simulator</a:t>
            </a:r>
            <a:endParaRPr sz="1200"/>
          </a:p>
        </p:txBody>
      </p:sp>
      <p:sp>
        <p:nvSpPr>
          <p:cNvPr id="274" name="Google Shape;274;p4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idx="1" type="body"/>
          </p:nvPr>
        </p:nvSpPr>
        <p:spPr>
          <a:xfrm>
            <a:off x="6668375" y="1152475"/>
            <a:ext cx="216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Each PCB design incorporates the I/O connections and ESD protection now, as well as necessary heat sinks and grounding planes for each one. This phase is ensuring each PCB functions and communicates properly with each other before full </a:t>
            </a:r>
            <a:r>
              <a:rPr lang="en" sz="1500"/>
              <a:t>integration.</a:t>
            </a:r>
            <a:endParaRPr sz="1500"/>
          </a:p>
        </p:txBody>
      </p:sp>
      <p:sp>
        <p:nvSpPr>
          <p:cNvPr id="280" name="Google Shape;280;p4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1" name="Google Shape;281;p42"/>
          <p:cNvPicPr preferRelativeResize="0"/>
          <p:nvPr/>
        </p:nvPicPr>
        <p:blipFill>
          <a:blip r:embed="rId3">
            <a:alphaModFix/>
          </a:blip>
          <a:stretch>
            <a:fillRect/>
          </a:stretch>
        </p:blipFill>
        <p:spPr>
          <a:xfrm>
            <a:off x="152400" y="0"/>
            <a:ext cx="8839202" cy="662321"/>
          </a:xfrm>
          <a:prstGeom prst="rect">
            <a:avLst/>
          </a:prstGeom>
          <a:noFill/>
          <a:ln>
            <a:noFill/>
          </a:ln>
        </p:spPr>
      </p:pic>
      <p:sp>
        <p:nvSpPr>
          <p:cNvPr id="282" name="Google Shape;282;p42"/>
          <p:cNvSpPr txBox="1"/>
          <p:nvPr/>
        </p:nvSpPr>
        <p:spPr>
          <a:xfrm>
            <a:off x="1522375" y="4499275"/>
            <a:ext cx="22143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83" name="Google Shape;283;p42"/>
          <p:cNvSpPr txBox="1"/>
          <p:nvPr/>
        </p:nvSpPr>
        <p:spPr>
          <a:xfrm>
            <a:off x="2051525" y="4409575"/>
            <a:ext cx="20352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Figure 9  </a:t>
            </a:r>
            <a:endParaRPr sz="1500">
              <a:solidFill>
                <a:schemeClr val="dk1"/>
              </a:solidFill>
              <a:latin typeface="Times New Roman"/>
              <a:ea typeface="Times New Roman"/>
              <a:cs typeface="Times New Roman"/>
              <a:sym typeface="Times New Roman"/>
            </a:endParaRPr>
          </a:p>
        </p:txBody>
      </p:sp>
      <p:pic>
        <p:nvPicPr>
          <p:cNvPr id="284" name="Google Shape;284;p42"/>
          <p:cNvPicPr preferRelativeResize="0"/>
          <p:nvPr/>
        </p:nvPicPr>
        <p:blipFill>
          <a:blip r:embed="rId4">
            <a:alphaModFix/>
          </a:blip>
          <a:stretch>
            <a:fillRect/>
          </a:stretch>
        </p:blipFill>
        <p:spPr>
          <a:xfrm>
            <a:off x="152400" y="814725"/>
            <a:ext cx="6308646" cy="3684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Finite State Diagram</a:t>
            </a:r>
            <a:endParaRPr/>
          </a:p>
        </p:txBody>
      </p:sp>
      <p:sp>
        <p:nvSpPr>
          <p:cNvPr id="85" name="Google Shape;85;p16"/>
          <p:cNvSpPr txBox="1"/>
          <p:nvPr>
            <p:ph idx="1" type="body"/>
          </p:nvPr>
        </p:nvSpPr>
        <p:spPr>
          <a:xfrm>
            <a:off x="311700" y="1152475"/>
            <a:ext cx="4733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finite state diagram figure shows the main processes that our device performs when powered on. </a:t>
            </a:r>
            <a:endParaRPr/>
          </a:p>
        </p:txBody>
      </p:sp>
      <p:sp>
        <p:nvSpPr>
          <p:cNvPr id="86" name="Google Shape;86;p1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6"/>
          <p:cNvPicPr preferRelativeResize="0"/>
          <p:nvPr/>
        </p:nvPicPr>
        <p:blipFill>
          <a:blip r:embed="rId3">
            <a:alphaModFix/>
          </a:blip>
          <a:stretch>
            <a:fillRect/>
          </a:stretch>
        </p:blipFill>
        <p:spPr>
          <a:xfrm>
            <a:off x="4796425" y="173525"/>
            <a:ext cx="4235750" cy="4442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5 Description</a:t>
            </a:r>
            <a:endParaRPr/>
          </a:p>
        </p:txBody>
      </p:sp>
      <p:sp>
        <p:nvSpPr>
          <p:cNvPr id="290" name="Google Shape;29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Our prototype activity in phase 5 will target Risk #5 (PCB Design Complexity), and Risk #6 (System Integration). The phase 5 activity involves taking the three separate subsystems and integrating them into a single PCB. As previously mentioned in phase 4, the subsystems consist of power management, ADC, and the microcontroller. Each subsystem must be precisely routed in order to minimize the amount of noise interference and heat dissipation. Throughout the design and layout process we must ensure that the analog and digital components stay separate, use short signal paths, and opt for a multilayer PCB to isolate power and signal planes. This activity is crucial in order to preserve the signal integrity of our analog inputs. </a:t>
            </a:r>
            <a:endParaRPr/>
          </a:p>
          <a:p>
            <a:pPr indent="0" lvl="0" marL="0" rtl="0" algn="l">
              <a:spcBef>
                <a:spcPts val="1200"/>
              </a:spcBef>
              <a:spcAft>
                <a:spcPts val="1200"/>
              </a:spcAft>
              <a:buNone/>
            </a:pPr>
            <a:br>
              <a:rPr lang="en"/>
            </a:br>
            <a:endParaRPr/>
          </a:p>
        </p:txBody>
      </p:sp>
      <p:sp>
        <p:nvSpPr>
          <p:cNvPr id="291" name="Google Shape;291;p4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Phase 5 Activity Steps</a:t>
            </a:r>
            <a:endParaRPr/>
          </a:p>
        </p:txBody>
      </p:sp>
      <p:sp>
        <p:nvSpPr>
          <p:cNvPr id="297" name="Google Shape;297;p44"/>
          <p:cNvSpPr txBox="1"/>
          <p:nvPr>
            <p:ph idx="1" type="body"/>
          </p:nvPr>
        </p:nvSpPr>
        <p:spPr>
          <a:xfrm>
            <a:off x="311700" y="1175625"/>
            <a:ext cx="88323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Integrate power management, ADC, and microcontroller subsystems into a single PCB</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Route signal paths as short as possible to minimize noise interference</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Place decoupling capacitors near each subsystem’s power pins to filter noise</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Implement thermal management by placing heat sinks near heat-sensitive components</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Use a multilayer PCB to isolate power, ground, and signal planes to reduce cross-talk</a:t>
            </a:r>
            <a:endParaRPr/>
          </a:p>
        </p:txBody>
      </p:sp>
      <p:sp>
        <p:nvSpPr>
          <p:cNvPr id="298" name="Google Shape;298;p4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4" name="Google Shape;304;p45"/>
          <p:cNvPicPr preferRelativeResize="0"/>
          <p:nvPr/>
        </p:nvPicPr>
        <p:blipFill>
          <a:blip r:embed="rId3">
            <a:alphaModFix/>
          </a:blip>
          <a:stretch>
            <a:fillRect/>
          </a:stretch>
        </p:blipFill>
        <p:spPr>
          <a:xfrm>
            <a:off x="146550" y="0"/>
            <a:ext cx="8839202" cy="662321"/>
          </a:xfrm>
          <a:prstGeom prst="rect">
            <a:avLst/>
          </a:prstGeom>
          <a:noFill/>
          <a:ln>
            <a:noFill/>
          </a:ln>
        </p:spPr>
      </p:pic>
      <p:sp>
        <p:nvSpPr>
          <p:cNvPr id="305" name="Google Shape;305;p45"/>
          <p:cNvSpPr txBox="1"/>
          <p:nvPr/>
        </p:nvSpPr>
        <p:spPr>
          <a:xfrm>
            <a:off x="7300525" y="1124050"/>
            <a:ext cx="18780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Figure 10: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three separate subsystems are integrated onto a single custom PCB. Each subsystem are precisely routed with consideration for noise and heat. Layers are added to PCB in order to support complex routing and efficient power distribution.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06" name="Google Shape;306;p45"/>
          <p:cNvSpPr txBox="1"/>
          <p:nvPr/>
        </p:nvSpPr>
        <p:spPr>
          <a:xfrm>
            <a:off x="146550" y="3777775"/>
            <a:ext cx="8889900" cy="9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307" name="Google Shape;307;p45"/>
          <p:cNvPicPr preferRelativeResize="0"/>
          <p:nvPr/>
        </p:nvPicPr>
        <p:blipFill>
          <a:blip r:embed="rId4">
            <a:alphaModFix/>
          </a:blip>
          <a:stretch>
            <a:fillRect/>
          </a:stretch>
        </p:blipFill>
        <p:spPr>
          <a:xfrm>
            <a:off x="3979775" y="4191523"/>
            <a:ext cx="578350" cy="477325"/>
          </a:xfrm>
          <a:prstGeom prst="rect">
            <a:avLst/>
          </a:prstGeom>
          <a:noFill/>
          <a:ln>
            <a:noFill/>
          </a:ln>
        </p:spPr>
      </p:pic>
      <p:pic>
        <p:nvPicPr>
          <p:cNvPr id="308" name="Google Shape;308;p45"/>
          <p:cNvPicPr preferRelativeResize="0"/>
          <p:nvPr/>
        </p:nvPicPr>
        <p:blipFill>
          <a:blip r:embed="rId5">
            <a:alphaModFix/>
          </a:blip>
          <a:stretch>
            <a:fillRect/>
          </a:stretch>
        </p:blipFill>
        <p:spPr>
          <a:xfrm>
            <a:off x="0" y="704100"/>
            <a:ext cx="7267098" cy="3740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0" y="-637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Block Diagram</a:t>
            </a:r>
            <a:endParaRPr sz="3200"/>
          </a:p>
        </p:txBody>
      </p:sp>
      <p:sp>
        <p:nvSpPr>
          <p:cNvPr id="93" name="Google Shape;93;p1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7"/>
          <p:cNvPicPr preferRelativeResize="0"/>
          <p:nvPr/>
        </p:nvPicPr>
        <p:blipFill>
          <a:blip r:embed="rId3">
            <a:alphaModFix/>
          </a:blip>
          <a:stretch>
            <a:fillRect/>
          </a:stretch>
        </p:blipFill>
        <p:spPr>
          <a:xfrm>
            <a:off x="68475" y="152400"/>
            <a:ext cx="8977802" cy="4322326"/>
          </a:xfrm>
          <a:prstGeom prst="rect">
            <a:avLst/>
          </a:prstGeom>
          <a:noFill/>
          <a:ln>
            <a:noFill/>
          </a:ln>
        </p:spPr>
      </p:pic>
      <p:sp>
        <p:nvSpPr>
          <p:cNvPr id="95" name="Google Shape;95;p17"/>
          <p:cNvSpPr txBox="1"/>
          <p:nvPr/>
        </p:nvSpPr>
        <p:spPr>
          <a:xfrm>
            <a:off x="3818100" y="4545600"/>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2</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23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Layout</a:t>
            </a:r>
            <a:endParaRPr/>
          </a:p>
        </p:txBody>
      </p:sp>
      <p:sp>
        <p:nvSpPr>
          <p:cNvPr id="101" name="Google Shape;101;p1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8"/>
          <p:cNvSpPr txBox="1"/>
          <p:nvPr/>
        </p:nvSpPr>
        <p:spPr>
          <a:xfrm>
            <a:off x="3818100" y="4568875"/>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3</a:t>
            </a:r>
            <a:endParaRPr sz="1500">
              <a:solidFill>
                <a:schemeClr val="dk1"/>
              </a:solidFill>
              <a:latin typeface="Times New Roman"/>
              <a:ea typeface="Times New Roman"/>
              <a:cs typeface="Times New Roman"/>
              <a:sym typeface="Times New Roman"/>
            </a:endParaRPr>
          </a:p>
        </p:txBody>
      </p:sp>
      <p:pic>
        <p:nvPicPr>
          <p:cNvPr id="103" name="Google Shape;103;p18"/>
          <p:cNvPicPr preferRelativeResize="0"/>
          <p:nvPr/>
        </p:nvPicPr>
        <p:blipFill rotWithShape="1">
          <a:blip r:embed="rId3">
            <a:alphaModFix/>
          </a:blip>
          <a:srcRect b="0" l="450" r="-449" t="0"/>
          <a:stretch/>
        </p:blipFill>
        <p:spPr>
          <a:xfrm>
            <a:off x="0" y="803796"/>
            <a:ext cx="9144003" cy="37772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Risks</a:t>
            </a:r>
            <a:endParaRPr/>
          </a:p>
        </p:txBody>
      </p:sp>
      <p:sp>
        <p:nvSpPr>
          <p:cNvPr id="109" name="Google Shape;109;p1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27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isks that affected project definition</a:t>
            </a:r>
            <a:endParaRPr/>
          </a:p>
        </p:txBody>
      </p:sp>
      <p:sp>
        <p:nvSpPr>
          <p:cNvPr id="115" name="Google Shape;115;p20"/>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16" name="Google Shape;116;p20"/>
          <p:cNvGraphicFramePr/>
          <p:nvPr/>
        </p:nvGraphicFramePr>
        <p:xfrm>
          <a:off x="277638" y="937700"/>
          <a:ext cx="3000000" cy="3000000"/>
        </p:xfrm>
        <a:graphic>
          <a:graphicData uri="http://schemas.openxmlformats.org/drawingml/2006/table">
            <a:tbl>
              <a:tblPr>
                <a:noFill/>
                <a:tableStyleId>{C53F9643-56C4-4FE0-B203-C5396F85C920}</a:tableStyleId>
              </a:tblPr>
              <a:tblGrid>
                <a:gridCol w="382850"/>
                <a:gridCol w="2061475"/>
                <a:gridCol w="3072200"/>
                <a:gridCol w="3072200"/>
              </a:tblGrid>
              <a:tr h="3908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solidFill>
                      <a:srgbClr val="B7B7B7"/>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solidFill>
                      <a:srgbClr val="B7B7B7"/>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Description</a:t>
                      </a:r>
                      <a:endParaRPr>
                        <a:latin typeface="Times New Roman"/>
                        <a:ea typeface="Times New Roman"/>
                        <a:cs typeface="Times New Roman"/>
                        <a:sym typeface="Times New Roman"/>
                      </a:endParaRPr>
                    </a:p>
                  </a:txBody>
                  <a:tcPr marT="91425" marB="91425" marR="91425" marL="91425">
                    <a:solidFill>
                      <a:srgbClr val="B7B7B7"/>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Project Change</a:t>
                      </a:r>
                      <a:endParaRPr>
                        <a:latin typeface="Times New Roman"/>
                        <a:ea typeface="Times New Roman"/>
                        <a:cs typeface="Times New Roman"/>
                        <a:sym typeface="Times New Roman"/>
                      </a:endParaRPr>
                    </a:p>
                  </a:txBody>
                  <a:tcPr marT="91425" marB="91425" marR="91425" marL="91425">
                    <a:solidFill>
                      <a:srgbClr val="B7B7B7"/>
                    </a:solidFill>
                  </a:tcPr>
                </a:tc>
              </a:tr>
              <a:tr h="6012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Use of dry electrodes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Dry electrodes presented impractical complexity due to the added impedance and noise. In our analysis there was also a lack of data for dry electrode based classification.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Project was changed to use wet electrodes. These remove the complexity faced with dry electrodes and have a ubiquitous amount of public datasets for classification models.</a:t>
                      </a:r>
                      <a:endParaRPr>
                        <a:latin typeface="Times New Roman"/>
                        <a:ea typeface="Times New Roman"/>
                        <a:cs typeface="Times New Roman"/>
                        <a:sym typeface="Times New Roman"/>
                      </a:endParaRPr>
                    </a:p>
                  </a:txBody>
                  <a:tcPr marT="91425" marB="91425" marR="91425" marL="91425"/>
                </a:tc>
              </a:tr>
              <a:tr h="7452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Time to design custom power management system</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Designing a custom battery charger and regulation circuit was impractical due to the extensive time required.</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Project was changed to </a:t>
                      </a:r>
                      <a:r>
                        <a:rPr lang="en">
                          <a:latin typeface="Times New Roman"/>
                          <a:ea typeface="Times New Roman"/>
                          <a:cs typeface="Times New Roman"/>
                          <a:sym typeface="Times New Roman"/>
                        </a:rPr>
                        <a:t>procure</a:t>
                      </a:r>
                      <a:r>
                        <a:rPr lang="en">
                          <a:latin typeface="Times New Roman"/>
                          <a:ea typeface="Times New Roman"/>
                          <a:cs typeface="Times New Roman"/>
                          <a:sym typeface="Times New Roman"/>
                        </a:rPr>
                        <a:t> a USB power management IC</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solidFill>
                      <a:srgbClr val="EFEFEF"/>
                    </a:solidFill>
                  </a:tcPr>
                </a:tc>
              </a:tr>
              <a:tr h="7452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Research and design for a custom analog front-end module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Designing an analog front-end that would amplify</a:t>
                      </a:r>
                      <a:r>
                        <a:rPr lang="en">
                          <a:latin typeface="Times New Roman"/>
                          <a:ea typeface="Times New Roman"/>
                          <a:cs typeface="Times New Roman"/>
                          <a:sym typeface="Times New Roman"/>
                        </a:rPr>
                        <a:t>, filter,</a:t>
                      </a:r>
                      <a:r>
                        <a:rPr lang="en">
                          <a:latin typeface="Times New Roman"/>
                          <a:ea typeface="Times New Roman"/>
                          <a:cs typeface="Times New Roman"/>
                          <a:sym typeface="Times New Roman"/>
                        </a:rPr>
                        <a:t> and sample our emg signals was impractical due to the engineering complexity.</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Project was changed to </a:t>
                      </a:r>
                      <a:r>
                        <a:rPr lang="en">
                          <a:latin typeface="Times New Roman"/>
                          <a:ea typeface="Times New Roman"/>
                          <a:cs typeface="Times New Roman"/>
                          <a:sym typeface="Times New Roman"/>
                        </a:rPr>
                        <a:t>procure</a:t>
                      </a:r>
                      <a:r>
                        <a:rPr lang="en">
                          <a:latin typeface="Times New Roman"/>
                          <a:ea typeface="Times New Roman"/>
                          <a:cs typeface="Times New Roman"/>
                          <a:sym typeface="Times New Roman"/>
                        </a:rPr>
                        <a:t> an analog front-end module designed for biomedical purposes that handle the listed activities.</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675" y="78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of low/non-risk items</a:t>
            </a:r>
            <a:endParaRPr/>
          </a:p>
        </p:txBody>
      </p:sp>
      <p:sp>
        <p:nvSpPr>
          <p:cNvPr id="122" name="Google Shape;122;p2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3" name="Google Shape;123;p21"/>
          <p:cNvGraphicFramePr/>
          <p:nvPr/>
        </p:nvGraphicFramePr>
        <p:xfrm>
          <a:off x="311700" y="576100"/>
          <a:ext cx="3000000" cy="3000000"/>
        </p:xfrm>
        <a:graphic>
          <a:graphicData uri="http://schemas.openxmlformats.org/drawingml/2006/table">
            <a:tbl>
              <a:tblPr>
                <a:noFill/>
                <a:tableStyleId>{C53F9643-56C4-4FE0-B203-C5396F85C920}</a:tableStyleId>
              </a:tblPr>
              <a:tblGrid>
                <a:gridCol w="476625"/>
                <a:gridCol w="1521800"/>
                <a:gridCol w="6522175"/>
              </a:tblGrid>
              <a:tr h="431550">
                <a:tc>
                  <a:txBody>
                    <a:bodyPr/>
                    <a:lstStyle/>
                    <a:p>
                      <a:pPr indent="0" lvl="0" marL="0" rtl="0" algn="l">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91425" marB="91425" marR="91425" marL="91425">
                    <a:solidFill>
                      <a:srgbClr val="B7B7B7"/>
                    </a:solidFill>
                  </a:tcPr>
                </a:tc>
                <a:tc>
                  <a:txBody>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Risk</a:t>
                      </a:r>
                      <a:endParaRPr>
                        <a:latin typeface="Times New Roman"/>
                        <a:ea typeface="Times New Roman"/>
                        <a:cs typeface="Times New Roman"/>
                        <a:sym typeface="Times New Roman"/>
                      </a:endParaRPr>
                    </a:p>
                  </a:txBody>
                  <a:tcPr marT="91425" marB="91425" marR="91425" marL="91425">
                    <a:solidFill>
                      <a:srgbClr val="B7B7B7"/>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Reason</a:t>
                      </a:r>
                      <a:endParaRPr>
                        <a:latin typeface="Times New Roman"/>
                        <a:ea typeface="Times New Roman"/>
                        <a:cs typeface="Times New Roman"/>
                        <a:sym typeface="Times New Roman"/>
                      </a:endParaRPr>
                    </a:p>
                  </a:txBody>
                  <a:tcPr marT="91425" marB="91425" marR="91425" marL="91425">
                    <a:solidFill>
                      <a:srgbClr val="B7B7B7"/>
                    </a:solidFill>
                  </a:tcPr>
                </a:tc>
              </a:tr>
              <a:tr h="663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Power </a:t>
                      </a:r>
                      <a:r>
                        <a:rPr lang="en">
                          <a:latin typeface="Times New Roman"/>
                          <a:ea typeface="Times New Roman"/>
                          <a:cs typeface="Times New Roman"/>
                          <a:sym typeface="Times New Roman"/>
                        </a:rPr>
                        <a:t>Management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Providing power to our ICs via a 3.7V </a:t>
                      </a:r>
                      <a:r>
                        <a:rPr lang="en">
                          <a:latin typeface="Times New Roman"/>
                          <a:ea typeface="Times New Roman"/>
                          <a:cs typeface="Times New Roman"/>
                          <a:sym typeface="Times New Roman"/>
                        </a:rPr>
                        <a:t>rechargeable</a:t>
                      </a:r>
                      <a:r>
                        <a:rPr lang="en">
                          <a:latin typeface="Times New Roman"/>
                          <a:ea typeface="Times New Roman"/>
                          <a:cs typeface="Times New Roman"/>
                          <a:sym typeface="Times New Roman"/>
                        </a:rPr>
                        <a:t> li-ion battery is well documented for both the STM32 and ADS1299 including implementation examples in their respective datasheets. USB power manager (LTC3556) has been selected as our solution.</a:t>
                      </a:r>
                      <a:endParaRPr>
                        <a:latin typeface="Times New Roman"/>
                        <a:ea typeface="Times New Roman"/>
                        <a:cs typeface="Times New Roman"/>
                        <a:sym typeface="Times New Roman"/>
                      </a:endParaRPr>
                    </a:p>
                  </a:txBody>
                  <a:tcPr marT="91425" marB="91425" marR="91425" marL="91425"/>
                </a:tc>
              </a:tr>
              <a:tr h="663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Communication Protocols</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The SPI, I2C, and USB communication protocols are well defined and documented. Communication is handled by the STM32’s hardware modules for simplicity. Team member has experience with SPI and I2C.</a:t>
                      </a:r>
                      <a:endParaRPr>
                        <a:latin typeface="Times New Roman"/>
                        <a:ea typeface="Times New Roman"/>
                        <a:cs typeface="Times New Roman"/>
                        <a:sym typeface="Times New Roman"/>
                      </a:endParaRPr>
                    </a:p>
                  </a:txBody>
                  <a:tcPr marT="91425" marB="91425" marR="91425" marL="91425">
                    <a:solidFill>
                      <a:srgbClr val="EFEFEF"/>
                    </a:solidFill>
                  </a:tcPr>
                </a:tc>
              </a:tr>
              <a:tr h="431550">
                <a:tc>
                  <a:txBody>
                    <a:bodyPr/>
                    <a:lstStyle/>
                    <a:p>
                      <a:pPr indent="0" lvl="0" marL="0" rtl="0" algn="l">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Enclosure</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A plastic enclosure will be procured from DigiKey and holes will be drilled for external interfaces.</a:t>
                      </a:r>
                      <a:endParaRPr>
                        <a:latin typeface="Times New Roman"/>
                        <a:ea typeface="Times New Roman"/>
                        <a:cs typeface="Times New Roman"/>
                        <a:sym typeface="Times New Roman"/>
                      </a:endParaRPr>
                    </a:p>
                  </a:txBody>
                  <a:tcPr marT="91425" marB="91425" marR="91425" marL="91425"/>
                </a:tc>
              </a:tr>
              <a:tr h="6639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Public Data </a:t>
                      </a:r>
                      <a:r>
                        <a:rPr lang="en">
                          <a:latin typeface="Times New Roman"/>
                          <a:ea typeface="Times New Roman"/>
                          <a:cs typeface="Times New Roman"/>
                          <a:sym typeface="Times New Roman"/>
                        </a:rPr>
                        <a:t>Availability</a:t>
                      </a:r>
                      <a:endParaRPr>
                        <a:latin typeface="Times New Roman"/>
                        <a:ea typeface="Times New Roman"/>
                        <a:cs typeface="Times New Roman"/>
                        <a:sym typeface="Times New Roman"/>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Team has identified public database “Ninapro” with 10 datasets including over 180 data </a:t>
                      </a:r>
                      <a:r>
                        <a:rPr lang="en">
                          <a:latin typeface="Times New Roman"/>
                          <a:ea typeface="Times New Roman"/>
                          <a:cs typeface="Times New Roman"/>
                          <a:sym typeface="Times New Roman"/>
                        </a:rPr>
                        <a:t>acquisitions</a:t>
                      </a:r>
                      <a:r>
                        <a:rPr lang="en">
                          <a:latin typeface="Times New Roman"/>
                          <a:ea typeface="Times New Roman"/>
                          <a:cs typeface="Times New Roman"/>
                          <a:sym typeface="Times New Roman"/>
                        </a:rPr>
                        <a:t>. Team has identified other public datasets as backup.</a:t>
                      </a:r>
                      <a:endParaRPr>
                        <a:latin typeface="Times New Roman"/>
                        <a:ea typeface="Times New Roman"/>
                        <a:cs typeface="Times New Roman"/>
                        <a:sym typeface="Times New Roman"/>
                      </a:endParaRPr>
                    </a:p>
                  </a:txBody>
                  <a:tcPr marT="91425" marB="91425" marR="91425" marL="91425">
                    <a:solidFill>
                      <a:srgbClr val="EFEFEF"/>
                    </a:solidFill>
                  </a:tcPr>
                </a:tc>
              </a:tr>
              <a:tr h="431550">
                <a:tc>
                  <a:txBody>
                    <a:bodyPr/>
                    <a:lstStyle/>
                    <a:p>
                      <a:pPr indent="0" lvl="0" marL="0" rtl="0" algn="l">
                        <a:spcBef>
                          <a:spcPts val="0"/>
                        </a:spcBef>
                        <a:spcAft>
                          <a:spcPts val="0"/>
                        </a:spcAft>
                        <a:buNone/>
                      </a:pPr>
                      <a:r>
                        <a:rPr lang="e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Deploying Machine Learning on STM32</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Deploying a TFLite Micro model to STM32 is well documented with open source projects and internal STMicroelectronic documentation </a:t>
                      </a:r>
                      <a:r>
                        <a:rPr lang="en">
                          <a:latin typeface="Times New Roman"/>
                          <a:ea typeface="Times New Roman"/>
                          <a:cs typeface="Times New Roman"/>
                          <a:sym typeface="Times New Roman"/>
                        </a:rPr>
                        <a:t>available</a:t>
                      </a:r>
                      <a:r>
                        <a:rPr lang="en">
                          <a:latin typeface="Times New Roman"/>
                          <a:ea typeface="Times New Roman"/>
                          <a:cs typeface="Times New Roman"/>
                          <a:sym typeface="Times New Roman"/>
                        </a:rPr>
                        <a:t>. The documentation includes over 5 examples, a walkthrough, and troubleshooting information.</a:t>
                      </a:r>
                      <a:endParaRPr>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aphicFrame>
        <p:nvGraphicFramePr>
          <p:cNvPr id="128" name="Google Shape;128;p22"/>
          <p:cNvGraphicFramePr/>
          <p:nvPr/>
        </p:nvGraphicFramePr>
        <p:xfrm>
          <a:off x="3229475" y="224600"/>
          <a:ext cx="3000000" cy="3000000"/>
        </p:xfrm>
        <a:graphic>
          <a:graphicData uri="http://schemas.openxmlformats.org/drawingml/2006/table">
            <a:tbl>
              <a:tblPr>
                <a:noFill/>
                <a:tableStyleId>{C53F9643-56C4-4FE0-B203-C5396F85C920}</a:tableStyleId>
              </a:tblPr>
              <a:tblGrid>
                <a:gridCol w="396050"/>
                <a:gridCol w="1462425"/>
                <a:gridCol w="878475"/>
                <a:gridCol w="724900"/>
                <a:gridCol w="2397650"/>
              </a:tblGrid>
              <a:tr h="414775">
                <a:tc>
                  <a:txBody>
                    <a:bodyPr/>
                    <a:lstStyle/>
                    <a:p>
                      <a:pPr indent="0" lvl="0" marL="0" rtl="0" algn="ctr">
                        <a:spcBef>
                          <a:spcPts val="0"/>
                        </a:spcBef>
                        <a:spcAft>
                          <a:spcPts val="0"/>
                        </a:spcAft>
                        <a:buNone/>
                      </a:pPr>
                      <a:r>
                        <a:t/>
                      </a:r>
                      <a:endParaRPr sz="1100">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Risk</a:t>
                      </a:r>
                      <a:endParaRPr sz="1100">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Probability</a:t>
                      </a:r>
                      <a:endParaRPr sz="1100">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Impact</a:t>
                      </a:r>
                      <a:endParaRPr sz="1100">
                        <a:latin typeface="Times New Roman"/>
                        <a:ea typeface="Times New Roman"/>
                        <a:cs typeface="Times New Roman"/>
                        <a:sym typeface="Times New Roman"/>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Mitigation</a:t>
                      </a:r>
                      <a:endParaRPr sz="1100">
                        <a:latin typeface="Times New Roman"/>
                        <a:ea typeface="Times New Roman"/>
                        <a:cs typeface="Times New Roman"/>
                        <a:sym typeface="Times New Roman"/>
                      </a:endParaRPr>
                    </a:p>
                  </a:txBody>
                  <a:tcPr marT="91425" marB="91425" marR="91425" marL="91425" anchor="ctr">
                    <a:solidFill>
                      <a:srgbClr val="B7B7B7"/>
                    </a:solidFill>
                  </a:tcPr>
                </a:tc>
              </a:tr>
              <a:tr h="50207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ML Classification Accuracy</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Testing will take place with public data and AFE </a:t>
                      </a:r>
                      <a:r>
                        <a:rPr lang="en" sz="1100">
                          <a:latin typeface="Times New Roman"/>
                          <a:ea typeface="Times New Roman"/>
                          <a:cs typeface="Times New Roman"/>
                          <a:sym typeface="Times New Roman"/>
                        </a:rPr>
                        <a:t>acquired</a:t>
                      </a:r>
                      <a:r>
                        <a:rPr lang="en" sz="1100">
                          <a:latin typeface="Times New Roman"/>
                          <a:ea typeface="Times New Roman"/>
                          <a:cs typeface="Times New Roman"/>
                          <a:sym typeface="Times New Roman"/>
                        </a:rPr>
                        <a:t> data.</a:t>
                      </a:r>
                      <a:endParaRPr sz="1100">
                        <a:latin typeface="Times New Roman"/>
                        <a:ea typeface="Times New Roman"/>
                        <a:cs typeface="Times New Roman"/>
                        <a:sym typeface="Times New Roman"/>
                      </a:endParaRPr>
                    </a:p>
                  </a:txBody>
                  <a:tcPr marT="91425" marB="91425" marR="91425" marL="91425"/>
                </a:tc>
              </a:tr>
              <a:tr h="50207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ML Model Size</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ML model will be adjusted incrementally beginning in phase 1.</a:t>
                      </a:r>
                      <a:endParaRPr sz="1100">
                        <a:latin typeface="Times New Roman"/>
                        <a:ea typeface="Times New Roman"/>
                        <a:cs typeface="Times New Roman"/>
                        <a:sym typeface="Times New Roman"/>
                      </a:endParaRPr>
                    </a:p>
                  </a:txBody>
                  <a:tcPr marT="91425" marB="91425" marR="91425" marL="91425">
                    <a:solidFill>
                      <a:srgbClr val="EFEFEF"/>
                    </a:solidFill>
                  </a:tcPr>
                </a:tc>
              </a:tr>
              <a:tr h="5736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DSP Algorithms</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Close communication with project mentor. Algorithms are already being prototyped in C.</a:t>
                      </a:r>
                      <a:endParaRPr sz="1100">
                        <a:latin typeface="Times New Roman"/>
                        <a:ea typeface="Times New Roman"/>
                        <a:cs typeface="Times New Roman"/>
                        <a:sym typeface="Times New Roman"/>
                      </a:endParaRPr>
                    </a:p>
                  </a:txBody>
                  <a:tcPr marT="91425" marB="91425" marR="91425" marL="91425"/>
                </a:tc>
              </a:tr>
              <a:tr h="6381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AFE Configuration</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2</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Signal </a:t>
                      </a:r>
                      <a:r>
                        <a:rPr lang="en" sz="1100">
                          <a:latin typeface="Times New Roman"/>
                          <a:ea typeface="Times New Roman"/>
                          <a:cs typeface="Times New Roman"/>
                          <a:sym typeface="Times New Roman"/>
                        </a:rPr>
                        <a:t>acquisition</a:t>
                      </a:r>
                      <a:r>
                        <a:rPr lang="en" sz="1100">
                          <a:latin typeface="Times New Roman"/>
                          <a:ea typeface="Times New Roman"/>
                          <a:cs typeface="Times New Roman"/>
                          <a:sym typeface="Times New Roman"/>
                        </a:rPr>
                        <a:t> testing begins early in phase 1 with all materials ordered. Allowing team 4 weeks of prototyping.</a:t>
                      </a:r>
                      <a:endParaRPr sz="1100">
                        <a:latin typeface="Times New Roman"/>
                        <a:ea typeface="Times New Roman"/>
                        <a:cs typeface="Times New Roman"/>
                        <a:sym typeface="Times New Roman"/>
                      </a:endParaRPr>
                    </a:p>
                  </a:txBody>
                  <a:tcPr marT="91425" marB="91425" marR="91425" marL="91425">
                    <a:solidFill>
                      <a:srgbClr val="EFEFEF"/>
                    </a:solidFill>
                  </a:tcPr>
                </a:tc>
              </a:tr>
              <a:tr h="774025">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PCB Design Complexity</a:t>
                      </a:r>
                      <a:endParaRPr sz="11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4</a:t>
                      </a:r>
                      <a:endParaRPr sz="1300">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Three </a:t>
                      </a:r>
                      <a:r>
                        <a:rPr lang="en" sz="1100">
                          <a:latin typeface="Times New Roman"/>
                          <a:ea typeface="Times New Roman"/>
                          <a:cs typeface="Times New Roman"/>
                          <a:sym typeface="Times New Roman"/>
                        </a:rPr>
                        <a:t>separate</a:t>
                      </a:r>
                      <a:r>
                        <a:rPr lang="en" sz="1100">
                          <a:latin typeface="Times New Roman"/>
                          <a:ea typeface="Times New Roman"/>
                          <a:cs typeface="Times New Roman"/>
                          <a:sym typeface="Times New Roman"/>
                        </a:rPr>
                        <a:t> PCBs will be designed for each module. Then integrated into a single board after debugging.</a:t>
                      </a:r>
                      <a:endParaRPr sz="1100">
                        <a:latin typeface="Times New Roman"/>
                        <a:ea typeface="Times New Roman"/>
                        <a:cs typeface="Times New Roman"/>
                        <a:sym typeface="Times New Roman"/>
                      </a:endParaRPr>
                    </a:p>
                  </a:txBody>
                  <a:tcPr marT="91425" marB="91425" marR="91425" marL="91425"/>
                </a:tc>
              </a:tr>
              <a:tr h="638150">
                <a:tc>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6</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System Integration</a:t>
                      </a:r>
                      <a:endParaRPr sz="11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3</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sz="1300">
                          <a:latin typeface="Times New Roman"/>
                          <a:ea typeface="Times New Roman"/>
                          <a:cs typeface="Times New Roman"/>
                          <a:sym typeface="Times New Roman"/>
                        </a:rPr>
                        <a:t>5</a:t>
                      </a:r>
                      <a:endParaRPr sz="1300">
                        <a:latin typeface="Times New Roman"/>
                        <a:ea typeface="Times New Roman"/>
                        <a:cs typeface="Times New Roman"/>
                        <a:sym typeface="Times New Roman"/>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Modules will be tested individually with debugging tools to ensure proper </a:t>
                      </a:r>
                      <a:r>
                        <a:rPr lang="en" sz="1100">
                          <a:latin typeface="Times New Roman"/>
                          <a:ea typeface="Times New Roman"/>
                          <a:cs typeface="Times New Roman"/>
                          <a:sym typeface="Times New Roman"/>
                        </a:rPr>
                        <a:t>technical characteristics </a:t>
                      </a:r>
                      <a:r>
                        <a:rPr lang="en" sz="1100">
                          <a:latin typeface="Times New Roman"/>
                          <a:ea typeface="Times New Roman"/>
                          <a:cs typeface="Times New Roman"/>
                          <a:sym typeface="Times New Roman"/>
                        </a:rPr>
                        <a:t>before integration.</a:t>
                      </a:r>
                      <a:endParaRPr sz="1100">
                        <a:latin typeface="Times New Roman"/>
                        <a:ea typeface="Times New Roman"/>
                        <a:cs typeface="Times New Roman"/>
                        <a:sym typeface="Times New Roman"/>
                      </a:endParaRPr>
                    </a:p>
                  </a:txBody>
                  <a:tcPr marT="91425" marB="91425" marR="91425" marL="91425">
                    <a:solidFill>
                      <a:srgbClr val="EFEFEF"/>
                    </a:solidFill>
                  </a:tcPr>
                </a:tc>
              </a:tr>
            </a:tbl>
          </a:graphicData>
        </a:graphic>
      </p:graphicFrame>
      <p:graphicFrame>
        <p:nvGraphicFramePr>
          <p:cNvPr id="129" name="Google Shape;129;p22"/>
          <p:cNvGraphicFramePr/>
          <p:nvPr/>
        </p:nvGraphicFramePr>
        <p:xfrm>
          <a:off x="401400" y="1261738"/>
          <a:ext cx="3000000" cy="3000000"/>
        </p:xfrm>
        <a:graphic>
          <a:graphicData uri="http://schemas.openxmlformats.org/drawingml/2006/table">
            <a:tbl>
              <a:tblPr>
                <a:noFill/>
                <a:tableStyleId>{C53F9643-56C4-4FE0-B203-C5396F85C920}</a:tableStyleId>
              </a:tblPr>
              <a:tblGrid>
                <a:gridCol w="457200"/>
                <a:gridCol w="457200"/>
                <a:gridCol w="457200"/>
                <a:gridCol w="457200"/>
                <a:gridCol w="457200"/>
                <a:gridCol w="457200"/>
              </a:tblGrid>
              <a:tr h="457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5</a:t>
                      </a:r>
                      <a:endParaRPr b="1">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r>
              <a:tr h="457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4</a:t>
                      </a:r>
                      <a:endParaRPr b="1">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r>
              <a:tr h="457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3</a:t>
                      </a:r>
                      <a:endParaRPr b="1">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a:t>5</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a:t>1,6</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r>
              <a:tr h="457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2</a:t>
                      </a:r>
                      <a:endParaRPr b="1">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b="1" lang="en"/>
                        <a:t>2</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rPr b="1" lang="en"/>
                        <a:t>3</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b="1" lang="en"/>
                        <a:t>4</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572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1</a:t>
                      </a:r>
                      <a:endParaRPr b="1">
                        <a:latin typeface="Times New Roman"/>
                        <a:ea typeface="Times New Roman"/>
                        <a:cs typeface="Times New Roman"/>
                        <a:sym typeface="Times New Roman"/>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8761D"/>
                    </a:solidFill>
                  </a:tcPr>
                </a:tc>
                <a:tc>
                  <a:txBody>
                    <a:bodyPr/>
                    <a:lstStyle/>
                    <a:p>
                      <a:pPr indent="0" lvl="0" marL="0" rtl="0" algn="l">
                        <a:spcBef>
                          <a:spcPts val="0"/>
                        </a:spcBef>
                        <a:spcAft>
                          <a:spcPts val="0"/>
                        </a:spcAft>
                        <a:buNone/>
                      </a:pPr>
                      <a:r>
                        <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r h="457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1</a:t>
                      </a:r>
                      <a:endParaRPr b="1">
                        <a:latin typeface="Times New Roman"/>
                        <a:ea typeface="Times New Roman"/>
                        <a:cs typeface="Times New Roman"/>
                        <a:sym typeface="Times New Roman"/>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2</a:t>
                      </a:r>
                      <a:endParaRPr b="1">
                        <a:latin typeface="Times New Roman"/>
                        <a:ea typeface="Times New Roman"/>
                        <a:cs typeface="Times New Roman"/>
                        <a:sym typeface="Times New Roman"/>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3</a:t>
                      </a:r>
                      <a:endParaRPr b="1">
                        <a:latin typeface="Times New Roman"/>
                        <a:ea typeface="Times New Roman"/>
                        <a:cs typeface="Times New Roman"/>
                        <a:sym typeface="Times New Roman"/>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4</a:t>
                      </a:r>
                      <a:endParaRPr b="1">
                        <a:latin typeface="Times New Roman"/>
                        <a:ea typeface="Times New Roman"/>
                        <a:cs typeface="Times New Roman"/>
                        <a:sym typeface="Times New Roman"/>
                      </a:endParaRPr>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5</a:t>
                      </a:r>
                      <a:endParaRPr b="1">
                        <a:latin typeface="Times New Roman"/>
                        <a:ea typeface="Times New Roman"/>
                        <a:cs typeface="Times New Roman"/>
                        <a:sym typeface="Times New Roman"/>
                      </a:endParaRPr>
                    </a:p>
                  </a:txBody>
                  <a:tcPr marT="91425" marB="91425" marR="91425" marL="91425">
                    <a:lnT cap="flat" cmpd="sng" w="9525">
                      <a:solidFill>
                        <a:schemeClr val="dk1"/>
                      </a:solidFill>
                      <a:prstDash val="solid"/>
                      <a:round/>
                      <a:headEnd len="sm" w="sm" type="none"/>
                      <a:tailEnd len="sm" w="sm" type="none"/>
                    </a:lnT>
                  </a:tcPr>
                </a:tc>
              </a:tr>
            </a:tbl>
          </a:graphicData>
        </a:graphic>
      </p:graphicFrame>
      <p:sp>
        <p:nvSpPr>
          <p:cNvPr id="130" name="Google Shape;130;p22"/>
          <p:cNvSpPr txBox="1"/>
          <p:nvPr/>
        </p:nvSpPr>
        <p:spPr>
          <a:xfrm>
            <a:off x="1033175" y="4030950"/>
            <a:ext cx="22860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Impact</a:t>
            </a:r>
            <a:endParaRPr b="1" sz="1800">
              <a:solidFill>
                <a:schemeClr val="dk1"/>
              </a:solidFill>
              <a:latin typeface="Times New Roman"/>
              <a:ea typeface="Times New Roman"/>
              <a:cs typeface="Times New Roman"/>
              <a:sym typeface="Times New Roman"/>
            </a:endParaRPr>
          </a:p>
        </p:txBody>
      </p:sp>
      <p:sp>
        <p:nvSpPr>
          <p:cNvPr id="131" name="Google Shape;131;p22"/>
          <p:cNvSpPr txBox="1"/>
          <p:nvPr/>
        </p:nvSpPr>
        <p:spPr>
          <a:xfrm rot="-5400000">
            <a:off x="-935700" y="2208725"/>
            <a:ext cx="2272800" cy="4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Probability</a:t>
            </a:r>
            <a:endParaRPr b="1" sz="1800">
              <a:solidFill>
                <a:schemeClr val="dk1"/>
              </a:solidFill>
              <a:latin typeface="Times New Roman"/>
              <a:ea typeface="Times New Roman"/>
              <a:cs typeface="Times New Roman"/>
              <a:sym typeface="Times New Roman"/>
            </a:endParaRPr>
          </a:p>
        </p:txBody>
      </p:sp>
      <p:sp>
        <p:nvSpPr>
          <p:cNvPr id="132" name="Google Shape;132;p2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txBox="1"/>
          <p:nvPr>
            <p:ph type="title"/>
          </p:nvPr>
        </p:nvSpPr>
        <p:spPr>
          <a:xfrm>
            <a:off x="197725" y="192675"/>
            <a:ext cx="2673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Cube</a:t>
            </a:r>
            <a:endParaRPr/>
          </a:p>
        </p:txBody>
      </p:sp>
      <p:sp>
        <p:nvSpPr>
          <p:cNvPr id="134" name="Google Shape;134;p22"/>
          <p:cNvSpPr txBox="1"/>
          <p:nvPr/>
        </p:nvSpPr>
        <p:spPr>
          <a:xfrm>
            <a:off x="1019100" y="4381050"/>
            <a:ext cx="1507800" cy="20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imes New Roman"/>
                <a:ea typeface="Times New Roman"/>
                <a:cs typeface="Times New Roman"/>
                <a:sym typeface="Times New Roman"/>
              </a:rPr>
              <a:t>Figure 4</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